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 id="2147483652" r:id="rId2"/>
  </p:sldMasterIdLst>
  <p:notesMasterIdLst>
    <p:notesMasterId r:id="rId28"/>
  </p:notesMasterIdLst>
  <p:sldIdLst>
    <p:sldId id="256" r:id="rId3"/>
    <p:sldId id="597" r:id="rId4"/>
    <p:sldId id="259" r:id="rId5"/>
    <p:sldId id="689" r:id="rId6"/>
    <p:sldId id="542" r:id="rId7"/>
    <p:sldId id="686" r:id="rId8"/>
    <p:sldId id="678" r:id="rId9"/>
    <p:sldId id="660" r:id="rId10"/>
    <p:sldId id="687" r:id="rId11"/>
    <p:sldId id="664" r:id="rId12"/>
    <p:sldId id="665" r:id="rId13"/>
    <p:sldId id="679" r:id="rId14"/>
    <p:sldId id="274" r:id="rId15"/>
    <p:sldId id="257" r:id="rId16"/>
    <p:sldId id="258" r:id="rId17"/>
    <p:sldId id="685" r:id="rId18"/>
    <p:sldId id="261" r:id="rId19"/>
    <p:sldId id="262" r:id="rId20"/>
    <p:sldId id="263" r:id="rId21"/>
    <p:sldId id="260" r:id="rId22"/>
    <p:sldId id="264" r:id="rId23"/>
    <p:sldId id="682" r:id="rId24"/>
    <p:sldId id="630" r:id="rId25"/>
    <p:sldId id="676" r:id="rId26"/>
    <p:sldId id="684" r:id="rId27"/>
  </p:sldIdLst>
  <p:sldSz cx="9144000" cy="6858000" type="screen4x3"/>
  <p:notesSz cx="6858000" cy="9144000"/>
  <p:embeddedFontLst>
    <p:embeddedFont>
      <p:font typeface="Century Gothic" panose="020B0502020202020204" pitchFamily="34" charset="0"/>
      <p:regular r:id="rId29"/>
      <p:bold r:id="rId30"/>
      <p:italic r:id="rId31"/>
      <p:boldItalic r:id="rId32"/>
    </p:embeddedFont>
    <p:embeddedFont>
      <p:font typeface="Trebuchet MS" panose="020B0603020202020204" pitchFamily="34" charset="0"/>
      <p:regular r:id="rId33"/>
      <p:bold r:id="rId34"/>
      <p:italic r:id="rId35"/>
      <p:boldItalic r:id="rId3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45" roundtripDataSignature="AMtx7mgoc2ah1FiDMMXM2SPlxoXWalDaQw=="/>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F59A1"/>
    <a:srgbClr val="FFFFFF"/>
    <a:srgbClr val="1B59A1"/>
    <a:srgbClr val="5E9AE0"/>
    <a:srgbClr val="F04E4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C3BDCB9-E68C-A533-6553-596E77194963}" v="115" dt="2023-11-29T02:31:44.388"/>
    <p1510:client id="{11F222B4-A7AB-67CC-2246-83482054DE8F}" v="7" dt="2023-11-29T15:53:21.868"/>
    <p1510:client id="{186EE2C7-8526-1C43-B58B-1D5C81895795}" v="877" dt="2023-11-29T15:37:14.325"/>
    <p1510:client id="{20D851DC-64AB-73A5-2A0F-7CF47C5B7BF1}" v="4" dt="2023-11-28T21:21:10.594"/>
    <p1510:client id="{27331059-4C5D-F165-1656-CB5A2A74F770}" v="278" dt="2023-11-29T16:07:29.131"/>
    <p1510:client id="{2BE29AC9-6D09-4F3B-2660-D1D4D03205D6}" v="614" dt="2023-11-29T00:02:14.583"/>
    <p1510:client id="{7C5DA8E2-43CB-CD32-99DD-6CC9132BF12E}" v="20" dt="2023-11-29T11:51:35.023"/>
    <p1510:client id="{8829D5EE-6B7E-AA2A-4703-453B20DA357B}" v="121" dt="2023-11-28T17:03:48.096"/>
    <p1510:client id="{94EC03FA-24B3-69DA-F0C5-F93904223EC2}" v="157" dt="2023-11-28T20:56:40.483"/>
    <p1510:client id="{9A5BEFB3-36AA-710D-EED5-AAABDF8878D8}" v="34" dt="2023-11-29T00:14:51.786"/>
    <p1510:client id="{9C2FC2AC-7596-4EA2-BD00-CEAC101AEDD3}" v="64" dt="2023-11-29T00:17:06.765"/>
    <p1510:client id="{ABB9BC9E-BA80-4CC3-97A2-18B705CE8849}" v="8" dt="2023-12-01T17:13:18.447"/>
    <p1510:client id="{B4C8B713-0AF7-F0E2-FE6F-3FC9376DDFD5}" v="356" dt="2023-12-02T22:54:46.211"/>
    <p1510:client id="{CB113689-6AD2-CEB5-0213-473179FC690B}" v="186" dt="2023-11-28T20:11:00.115"/>
    <p1510:client id="{CB3BB734-8654-A751-7074-1D4FA141FC73}" v="925" dt="2023-11-28T20:04:43.819"/>
    <p1510:client id="{DEDEE247-DE4D-33D2-CA6D-9DD08DF147A7}" v="432" dt="2023-11-28T19:35:39.67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font" Target="fonts/font6.fntdata"/><Relationship Id="rId47" Type="http://schemas.openxmlformats.org/officeDocument/2006/relationships/viewProps" Target="viewProps.xml"/><Relationship Id="rId50" Type="http://schemas.microsoft.com/office/2015/10/relationships/revisionInfo" Target="revisionInfo.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font" Target="fonts/font4.fntdata"/><Relationship Id="rId45" Type="http://customschemas.google.com/relationships/presentationmetadata" Target="metadata"/><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notesMaster" Target="notesMasters/notesMaster1.xml"/><Relationship Id="rId36" Type="http://schemas.openxmlformats.org/officeDocument/2006/relationships/font" Target="fonts/font8.fntdata"/><Relationship Id="rId49"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3.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font" Target="fonts/font2.fntdata"/><Relationship Id="rId35" Type="http://schemas.openxmlformats.org/officeDocument/2006/relationships/font" Target="fonts/font7.fntdata"/><Relationship Id="rId48" Type="http://schemas.openxmlformats.org/officeDocument/2006/relationships/theme" Target="theme/theme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5.fntdata"/><Relationship Id="rId46"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_104_0.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_104_0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Sheet1!$B$1</c:f>
              <c:strCache>
                <c:ptCount val="1"/>
                <c:pt idx="0">
                  <c:v>print</c:v>
                </c:pt>
              </c:strCache>
            </c:strRef>
          </c:tx>
          <c:spPr>
            <a:solidFill>
              <a:schemeClr val="tx2"/>
            </a:solidFill>
            <a:ln>
              <a:noFill/>
            </a:ln>
            <a:effectLst/>
          </c:spPr>
          <c:invertIfNegative val="0"/>
          <c:cat>
            <c:numRef>
              <c:f>Sheet1!$A$2:$A$4</c:f>
              <c:numCache>
                <c:formatCode>General</c:formatCode>
                <c:ptCount val="3"/>
                <c:pt idx="0">
                  <c:v>2010</c:v>
                </c:pt>
                <c:pt idx="1">
                  <c:v>2016</c:v>
                </c:pt>
                <c:pt idx="2">
                  <c:v>2021</c:v>
                </c:pt>
              </c:numCache>
            </c:numRef>
          </c:cat>
          <c:val>
            <c:numRef>
              <c:f>Sheet1!$B$2:$B$4</c:f>
              <c:numCache>
                <c:formatCode>General</c:formatCode>
                <c:ptCount val="3"/>
                <c:pt idx="0">
                  <c:v>26973</c:v>
                </c:pt>
                <c:pt idx="1">
                  <c:v>17936</c:v>
                </c:pt>
                <c:pt idx="2">
                  <c:v>12724</c:v>
                </c:pt>
              </c:numCache>
            </c:numRef>
          </c:val>
          <c:extLst>
            <c:ext xmlns:c16="http://schemas.microsoft.com/office/drawing/2014/chart" uri="{C3380CC4-5D6E-409C-BE32-E72D297353CC}">
              <c16:uniqueId val="{00000000-EBFA-43DA-AA64-501A724EE2A8}"/>
            </c:ext>
          </c:extLst>
        </c:ser>
        <c:ser>
          <c:idx val="1"/>
          <c:order val="1"/>
          <c:tx>
            <c:strRef>
              <c:f>Sheet1!$C$1</c:f>
              <c:strCache>
                <c:ptCount val="1"/>
                <c:pt idx="0">
                  <c:v>online</c:v>
                </c:pt>
              </c:strCache>
            </c:strRef>
          </c:tx>
          <c:spPr>
            <a:solidFill>
              <a:srgbClr val="92D050"/>
            </a:solidFill>
            <a:ln>
              <a:noFill/>
            </a:ln>
            <a:effectLst/>
          </c:spPr>
          <c:invertIfNegative val="0"/>
          <c:cat>
            <c:numRef>
              <c:f>Sheet1!$A$2:$A$4</c:f>
              <c:numCache>
                <c:formatCode>General</c:formatCode>
                <c:ptCount val="3"/>
                <c:pt idx="0">
                  <c:v>2010</c:v>
                </c:pt>
                <c:pt idx="1">
                  <c:v>2016</c:v>
                </c:pt>
                <c:pt idx="2">
                  <c:v>2021</c:v>
                </c:pt>
              </c:numCache>
            </c:numRef>
          </c:cat>
          <c:val>
            <c:numRef>
              <c:f>Sheet1!$C$2:$C$4</c:f>
              <c:numCache>
                <c:formatCode>General</c:formatCode>
                <c:ptCount val="3"/>
                <c:pt idx="0">
                  <c:v>1614</c:v>
                </c:pt>
                <c:pt idx="1">
                  <c:v>4780</c:v>
                </c:pt>
                <c:pt idx="2">
                  <c:v>6178</c:v>
                </c:pt>
              </c:numCache>
            </c:numRef>
          </c:val>
          <c:extLst>
            <c:ext xmlns:c16="http://schemas.microsoft.com/office/drawing/2014/chart" uri="{C3380CC4-5D6E-409C-BE32-E72D297353CC}">
              <c16:uniqueId val="{00000001-EBFA-43DA-AA64-501A724EE2A8}"/>
            </c:ext>
          </c:extLst>
        </c:ser>
        <c:dLbls>
          <c:showLegendKey val="0"/>
          <c:showVal val="0"/>
          <c:showCatName val="0"/>
          <c:showSerName val="0"/>
          <c:showPercent val="0"/>
          <c:showBubbleSize val="0"/>
        </c:dLbls>
        <c:gapWidth val="150"/>
        <c:overlap val="100"/>
        <c:axId val="2050184239"/>
        <c:axId val="1184067791"/>
      </c:barChart>
      <c:catAx>
        <c:axId val="2050184239"/>
        <c:scaling>
          <c:orientation val="minMax"/>
        </c:scaling>
        <c:delete val="0"/>
        <c:axPos val="b"/>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sz="1000">
                    <a:latin typeface="Century Gothic" panose="020B0502020202020204" pitchFamily="34" charset="0"/>
                  </a:rPr>
                  <a:t>Year</a:t>
                </a:r>
              </a:p>
            </c:rich>
          </c:tx>
          <c:layout>
            <c:manualLayout>
              <c:xMode val="edge"/>
              <c:yMode val="edge"/>
              <c:x val="0.52757880168354876"/>
              <c:y val="0.83123433634040078"/>
            </c:manualLayout>
          </c:layout>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184067791"/>
        <c:crosses val="autoZero"/>
        <c:auto val="1"/>
        <c:lblAlgn val="ctr"/>
        <c:lblOffset val="100"/>
        <c:noMultiLvlLbl val="0"/>
      </c:catAx>
      <c:valAx>
        <c:axId val="1184067791"/>
        <c:scaling>
          <c:orientation val="minMax"/>
        </c:scaling>
        <c:delete val="0"/>
        <c:axPos val="l"/>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sz="1000" baseline="0">
                    <a:latin typeface="Century Gothic" panose="020B0502020202020204" pitchFamily="34" charset="0"/>
                  </a:rPr>
                  <a:t>Revenue ($)</a:t>
                </a:r>
              </a:p>
            </c:rich>
          </c:tx>
          <c:layout>
            <c:manualLayout>
              <c:xMode val="edge"/>
              <c:yMode val="edge"/>
              <c:x val="3.9866914959998799E-2"/>
              <c:y val="0.22669300736935771"/>
            </c:manualLayout>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050184239"/>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Sheet1!$B$1</c:f>
              <c:strCache>
                <c:ptCount val="1"/>
                <c:pt idx="0">
                  <c:v>print</c:v>
                </c:pt>
              </c:strCache>
            </c:strRef>
          </c:tx>
          <c:spPr>
            <a:solidFill>
              <a:schemeClr val="tx2"/>
            </a:solidFill>
            <a:ln>
              <a:noFill/>
            </a:ln>
            <a:effectLst/>
          </c:spPr>
          <c:invertIfNegative val="0"/>
          <c:cat>
            <c:strRef>
              <c:f>Sheet1!$A$2:$A$4</c:f>
              <c:strCache>
                <c:ptCount val="3"/>
                <c:pt idx="0">
                  <c:v>&lt;10%</c:v>
                </c:pt>
                <c:pt idx="1">
                  <c:v>10%-20%</c:v>
                </c:pt>
                <c:pt idx="2">
                  <c:v>&gt;20%</c:v>
                </c:pt>
              </c:strCache>
            </c:strRef>
          </c:cat>
          <c:val>
            <c:numRef>
              <c:f>Sheet1!$B$2:$B$4</c:f>
              <c:numCache>
                <c:formatCode>General</c:formatCode>
                <c:ptCount val="3"/>
                <c:pt idx="0">
                  <c:v>4.2</c:v>
                </c:pt>
                <c:pt idx="1">
                  <c:v>34.700000000000003</c:v>
                </c:pt>
                <c:pt idx="2">
                  <c:v>61.1</c:v>
                </c:pt>
              </c:numCache>
            </c:numRef>
          </c:val>
          <c:extLst>
            <c:ext xmlns:c16="http://schemas.microsoft.com/office/drawing/2014/chart" uri="{C3380CC4-5D6E-409C-BE32-E72D297353CC}">
              <c16:uniqueId val="{00000000-2E50-4B12-862C-B5F055DAB629}"/>
            </c:ext>
          </c:extLst>
        </c:ser>
        <c:dLbls>
          <c:showLegendKey val="0"/>
          <c:showVal val="0"/>
          <c:showCatName val="0"/>
          <c:showSerName val="0"/>
          <c:showPercent val="0"/>
          <c:showBubbleSize val="0"/>
        </c:dLbls>
        <c:gapWidth val="150"/>
        <c:overlap val="100"/>
        <c:axId val="2050184239"/>
        <c:axId val="1184067791"/>
      </c:barChart>
      <c:catAx>
        <c:axId val="2050184239"/>
        <c:scaling>
          <c:orientation val="minMax"/>
        </c:scaling>
        <c:delete val="0"/>
        <c:axPos val="b"/>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sz="900" baseline="0">
                    <a:latin typeface="Century Gothic" panose="020B0502020202020204" pitchFamily="34" charset="0"/>
                  </a:rPr>
                  <a:t>Percent of People </a:t>
                </a:r>
              </a:p>
            </c:rich>
          </c:tx>
          <c:layout>
            <c:manualLayout>
              <c:xMode val="edge"/>
              <c:yMode val="edge"/>
              <c:x val="0.41154375646790992"/>
              <c:y val="0.87256093834473358"/>
            </c:manualLayout>
          </c:layout>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184067791"/>
        <c:crosses val="autoZero"/>
        <c:auto val="1"/>
        <c:lblAlgn val="ctr"/>
        <c:lblOffset val="100"/>
        <c:noMultiLvlLbl val="0"/>
      </c:catAx>
      <c:valAx>
        <c:axId val="1184067791"/>
        <c:scaling>
          <c:orientation val="minMax"/>
        </c:scaling>
        <c:delete val="0"/>
        <c:axPos val="l"/>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sz="1000" baseline="0">
                    <a:latin typeface="Century Gothic" panose="020B0502020202020204" pitchFamily="34" charset="0"/>
                  </a:rPr>
                  <a:t>Email open %)</a:t>
                </a:r>
              </a:p>
            </c:rich>
          </c:tx>
          <c:layout>
            <c:manualLayout>
              <c:xMode val="edge"/>
              <c:yMode val="edge"/>
              <c:x val="3.9866914959998799E-2"/>
              <c:y val="0.22669300736935771"/>
            </c:manualLayout>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050184239"/>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64AEA44-91C9-449F-95DE-FC9CC335A7E9}" type="doc">
      <dgm:prSet loTypeId="urn:microsoft.com/office/officeart/2005/8/layout/vList3" loCatId="list" qsTypeId="urn:microsoft.com/office/officeart/2005/8/quickstyle/simple1" qsCatId="simple" csTypeId="urn:microsoft.com/office/officeart/2005/8/colors/accent1_2" csCatId="accent1" phldr="1"/>
      <dgm:spPr/>
    </dgm:pt>
    <dgm:pt modelId="{5EF2BC14-686F-4C50-8CE5-D52D6E5D3203}">
      <dgm:prSet phldrT="[Text]" phldr="1"/>
      <dgm:spPr>
        <a:noFill/>
        <a:ln>
          <a:solidFill>
            <a:schemeClr val="accent1"/>
          </a:solidFill>
          <a:prstDash val="solid"/>
        </a:ln>
      </dgm:spPr>
      <dgm:t>
        <a:bodyPr/>
        <a:lstStyle/>
        <a:p>
          <a:endParaRPr lang="en-US"/>
        </a:p>
      </dgm:t>
    </dgm:pt>
    <dgm:pt modelId="{8F20ACFE-4245-46C9-BAE6-FD37930D64D2}" type="parTrans" cxnId="{5716937F-15E2-4434-BD66-D47EF88FC296}">
      <dgm:prSet/>
      <dgm:spPr/>
      <dgm:t>
        <a:bodyPr/>
        <a:lstStyle/>
        <a:p>
          <a:endParaRPr lang="en-US"/>
        </a:p>
      </dgm:t>
    </dgm:pt>
    <dgm:pt modelId="{DCE858B6-BA96-4C17-9D0B-CE887EB7980F}" type="sibTrans" cxnId="{5716937F-15E2-4434-BD66-D47EF88FC296}">
      <dgm:prSet/>
      <dgm:spPr/>
      <dgm:t>
        <a:bodyPr/>
        <a:lstStyle/>
        <a:p>
          <a:endParaRPr lang="en-US"/>
        </a:p>
      </dgm:t>
    </dgm:pt>
    <dgm:pt modelId="{6B59D3AA-C558-45D0-9BFF-68A518413AD8}">
      <dgm:prSet phldrT="[Text]" phldr="1"/>
      <dgm:spPr>
        <a:noFill/>
        <a:ln>
          <a:solidFill>
            <a:schemeClr val="accent1"/>
          </a:solidFill>
          <a:prstDash val="solid"/>
        </a:ln>
      </dgm:spPr>
      <dgm:t>
        <a:bodyPr/>
        <a:lstStyle/>
        <a:p>
          <a:endParaRPr lang="en-US"/>
        </a:p>
      </dgm:t>
    </dgm:pt>
    <dgm:pt modelId="{8B081E27-9A9D-431A-A53C-6D6E82A244E4}" type="parTrans" cxnId="{7E80A845-84E2-44B9-AB3E-8FDB4B7F35F6}">
      <dgm:prSet/>
      <dgm:spPr/>
      <dgm:t>
        <a:bodyPr/>
        <a:lstStyle/>
        <a:p>
          <a:endParaRPr lang="en-US"/>
        </a:p>
      </dgm:t>
    </dgm:pt>
    <dgm:pt modelId="{A81E5F1F-5C60-4687-83A8-A04160ED64CB}" type="sibTrans" cxnId="{7E80A845-84E2-44B9-AB3E-8FDB4B7F35F6}">
      <dgm:prSet/>
      <dgm:spPr/>
      <dgm:t>
        <a:bodyPr/>
        <a:lstStyle/>
        <a:p>
          <a:endParaRPr lang="en-US"/>
        </a:p>
      </dgm:t>
    </dgm:pt>
    <dgm:pt modelId="{4DD7D353-A90C-4F83-973C-BFC303907431}">
      <dgm:prSet phldrT="[Text]" phldr="1"/>
      <dgm:spPr>
        <a:noFill/>
        <a:ln>
          <a:solidFill>
            <a:schemeClr val="accent1"/>
          </a:solidFill>
          <a:prstDash val="solid"/>
        </a:ln>
      </dgm:spPr>
      <dgm:t>
        <a:bodyPr/>
        <a:lstStyle/>
        <a:p>
          <a:endParaRPr lang="en-US"/>
        </a:p>
      </dgm:t>
    </dgm:pt>
    <dgm:pt modelId="{1D136820-8BD8-4EE4-8BA5-0C50BF993789}" type="parTrans" cxnId="{A28E940A-42C0-4679-9B64-896D01E18D93}">
      <dgm:prSet/>
      <dgm:spPr/>
      <dgm:t>
        <a:bodyPr/>
        <a:lstStyle/>
        <a:p>
          <a:endParaRPr lang="en-US"/>
        </a:p>
      </dgm:t>
    </dgm:pt>
    <dgm:pt modelId="{4B4FF4D4-03B4-493F-9E8D-FFC9C5DF864F}" type="sibTrans" cxnId="{A28E940A-42C0-4679-9B64-896D01E18D93}">
      <dgm:prSet/>
      <dgm:spPr/>
      <dgm:t>
        <a:bodyPr/>
        <a:lstStyle/>
        <a:p>
          <a:endParaRPr lang="en-US"/>
        </a:p>
      </dgm:t>
    </dgm:pt>
    <dgm:pt modelId="{548AF07E-9373-4055-8CDA-C7BF84124F15}" type="pres">
      <dgm:prSet presAssocID="{764AEA44-91C9-449F-95DE-FC9CC335A7E9}" presName="linearFlow" presStyleCnt="0">
        <dgm:presLayoutVars>
          <dgm:dir/>
          <dgm:resizeHandles val="exact"/>
        </dgm:presLayoutVars>
      </dgm:prSet>
      <dgm:spPr/>
    </dgm:pt>
    <dgm:pt modelId="{57780D57-9068-4AD3-B4ED-992ECE7B2687}" type="pres">
      <dgm:prSet presAssocID="{5EF2BC14-686F-4C50-8CE5-D52D6E5D3203}" presName="composite" presStyleCnt="0"/>
      <dgm:spPr/>
    </dgm:pt>
    <dgm:pt modelId="{F41B4508-6BF4-49BF-AA30-BC511482FDCA}" type="pres">
      <dgm:prSet presAssocID="{5EF2BC14-686F-4C50-8CE5-D52D6E5D3203}" presName="imgShp" presStyleLbl="fgImgPlace1" presStyleIdx="0" presStyleCnt="3" custLinFactNeighborX="-13910" custLinFactNeighborY="-33"/>
      <dgm:spPr>
        <a:solidFill>
          <a:schemeClr val="accent1">
            <a:lumMod val="20000"/>
            <a:lumOff val="80000"/>
          </a:schemeClr>
        </a:solidFill>
      </dgm:spPr>
      <dgm:extLst>
        <a:ext uri="{E40237B7-FDA0-4F09-8148-C483321AD2D9}">
          <dgm14:cNvPr xmlns:dgm14="http://schemas.microsoft.com/office/drawing/2010/diagram" id="0" name="" descr="Adhesive Bandage with solid fill"/>
        </a:ext>
      </dgm:extLst>
    </dgm:pt>
    <dgm:pt modelId="{F227D4B2-D62A-43D5-8118-18216041BA32}" type="pres">
      <dgm:prSet presAssocID="{5EF2BC14-686F-4C50-8CE5-D52D6E5D3203}" presName="txShp" presStyleLbl="node1" presStyleIdx="0" presStyleCnt="3" custScaleX="84189" custLinFactNeighborX="2677" custLinFactNeighborY="2868">
        <dgm:presLayoutVars>
          <dgm:bulletEnabled val="1"/>
        </dgm:presLayoutVars>
      </dgm:prSet>
      <dgm:spPr/>
    </dgm:pt>
    <dgm:pt modelId="{AA0198E4-77AB-4B27-9007-8812F46EE821}" type="pres">
      <dgm:prSet presAssocID="{DCE858B6-BA96-4C17-9D0B-CE887EB7980F}" presName="spacing" presStyleCnt="0"/>
      <dgm:spPr/>
    </dgm:pt>
    <dgm:pt modelId="{F464B3BB-4BA5-415C-A0FB-8B0D72451CA8}" type="pres">
      <dgm:prSet presAssocID="{6B59D3AA-C558-45D0-9BFF-68A518413AD8}" presName="composite" presStyleCnt="0"/>
      <dgm:spPr/>
    </dgm:pt>
    <dgm:pt modelId="{B19624F4-71A9-41E6-BF08-434408B9B1A4}" type="pres">
      <dgm:prSet presAssocID="{6B59D3AA-C558-45D0-9BFF-68A518413AD8}" presName="imgShp" presStyleLbl="fgImgPlace1" presStyleIdx="1" presStyleCnt="3" custLinFactNeighborX="-12854" custLinFactNeighborY="-4229"/>
      <dgm:spPr>
        <a:solidFill>
          <a:schemeClr val="accent1">
            <a:lumMod val="20000"/>
            <a:lumOff val="80000"/>
          </a:schemeClr>
        </a:solidFill>
      </dgm:spPr>
      <dgm:extLst>
        <a:ext uri="{E40237B7-FDA0-4F09-8148-C483321AD2D9}">
          <dgm14:cNvPr xmlns:dgm14="http://schemas.microsoft.com/office/drawing/2010/diagram" id="0" name="" descr="Money outline"/>
        </a:ext>
      </dgm:extLst>
    </dgm:pt>
    <dgm:pt modelId="{C2B7B118-9245-4325-91F5-84CAD6AA0BFC}" type="pres">
      <dgm:prSet presAssocID="{6B59D3AA-C558-45D0-9BFF-68A518413AD8}" presName="txShp" presStyleLbl="node1" presStyleIdx="1" presStyleCnt="3" custScaleX="86881" custLinFactNeighborX="2307" custLinFactNeighborY="-5130">
        <dgm:presLayoutVars>
          <dgm:bulletEnabled val="1"/>
        </dgm:presLayoutVars>
      </dgm:prSet>
      <dgm:spPr/>
    </dgm:pt>
    <dgm:pt modelId="{A479BACC-3D92-4858-8EB6-1B8F9A9B432B}" type="pres">
      <dgm:prSet presAssocID="{A81E5F1F-5C60-4687-83A8-A04160ED64CB}" presName="spacing" presStyleCnt="0"/>
      <dgm:spPr/>
    </dgm:pt>
    <dgm:pt modelId="{DA6B59B8-B2D9-4479-BE1F-0DA0BEF75264}" type="pres">
      <dgm:prSet presAssocID="{4DD7D353-A90C-4F83-973C-BFC303907431}" presName="composite" presStyleCnt="0"/>
      <dgm:spPr/>
    </dgm:pt>
    <dgm:pt modelId="{CDC5925C-380B-4F3A-AFB2-6B1B750FFEB6}" type="pres">
      <dgm:prSet presAssocID="{4DD7D353-A90C-4F83-973C-BFC303907431}" presName="imgShp" presStyleLbl="fgImgPlace1" presStyleIdx="2" presStyleCnt="3" custLinFactNeighborX="-15349" custLinFactNeighborY="-3664"/>
      <dgm:spPr>
        <a:solidFill>
          <a:schemeClr val="accent1">
            <a:lumMod val="20000"/>
            <a:lumOff val="80000"/>
          </a:schemeClr>
        </a:solidFill>
      </dgm:spPr>
    </dgm:pt>
    <dgm:pt modelId="{DB88425F-D759-4F9B-9019-53D2140954F4}" type="pres">
      <dgm:prSet presAssocID="{4DD7D353-A90C-4F83-973C-BFC303907431}" presName="txShp" presStyleLbl="node1" presStyleIdx="2" presStyleCnt="3" custScaleX="84692" custLinFactNeighborX="3209" custLinFactNeighborY="-7666">
        <dgm:presLayoutVars>
          <dgm:bulletEnabled val="1"/>
        </dgm:presLayoutVars>
      </dgm:prSet>
      <dgm:spPr/>
    </dgm:pt>
  </dgm:ptLst>
  <dgm:cxnLst>
    <dgm:cxn modelId="{A28E940A-42C0-4679-9B64-896D01E18D93}" srcId="{764AEA44-91C9-449F-95DE-FC9CC335A7E9}" destId="{4DD7D353-A90C-4F83-973C-BFC303907431}" srcOrd="2" destOrd="0" parTransId="{1D136820-8BD8-4EE4-8BA5-0C50BF993789}" sibTransId="{4B4FF4D4-03B4-493F-9E8D-FFC9C5DF864F}"/>
    <dgm:cxn modelId="{7E80A845-84E2-44B9-AB3E-8FDB4B7F35F6}" srcId="{764AEA44-91C9-449F-95DE-FC9CC335A7E9}" destId="{6B59D3AA-C558-45D0-9BFF-68A518413AD8}" srcOrd="1" destOrd="0" parTransId="{8B081E27-9A9D-431A-A53C-6D6E82A244E4}" sibTransId="{A81E5F1F-5C60-4687-83A8-A04160ED64CB}"/>
    <dgm:cxn modelId="{7CD5686A-A0B0-4387-A366-6F171C7EF9E7}" type="presOf" srcId="{6B59D3AA-C558-45D0-9BFF-68A518413AD8}" destId="{C2B7B118-9245-4325-91F5-84CAD6AA0BFC}" srcOrd="0" destOrd="0" presId="urn:microsoft.com/office/officeart/2005/8/layout/vList3"/>
    <dgm:cxn modelId="{E5D1F77D-3214-482D-8E3E-7F3964A8A6B3}" type="presOf" srcId="{5EF2BC14-686F-4C50-8CE5-D52D6E5D3203}" destId="{F227D4B2-D62A-43D5-8118-18216041BA32}" srcOrd="0" destOrd="0" presId="urn:microsoft.com/office/officeart/2005/8/layout/vList3"/>
    <dgm:cxn modelId="{5716937F-15E2-4434-BD66-D47EF88FC296}" srcId="{764AEA44-91C9-449F-95DE-FC9CC335A7E9}" destId="{5EF2BC14-686F-4C50-8CE5-D52D6E5D3203}" srcOrd="0" destOrd="0" parTransId="{8F20ACFE-4245-46C9-BAE6-FD37930D64D2}" sibTransId="{DCE858B6-BA96-4C17-9D0B-CE887EB7980F}"/>
    <dgm:cxn modelId="{D16643A8-A234-4EED-8CE7-CD240B77E1AB}" type="presOf" srcId="{764AEA44-91C9-449F-95DE-FC9CC335A7E9}" destId="{548AF07E-9373-4055-8CDA-C7BF84124F15}" srcOrd="0" destOrd="0" presId="urn:microsoft.com/office/officeart/2005/8/layout/vList3"/>
    <dgm:cxn modelId="{9B26DDF9-8CD9-4698-8B89-A16AA8F28F7C}" type="presOf" srcId="{4DD7D353-A90C-4F83-973C-BFC303907431}" destId="{DB88425F-D759-4F9B-9019-53D2140954F4}" srcOrd="0" destOrd="0" presId="urn:microsoft.com/office/officeart/2005/8/layout/vList3"/>
    <dgm:cxn modelId="{206DB751-D22A-4402-9B33-F1EE93845E76}" type="presParOf" srcId="{548AF07E-9373-4055-8CDA-C7BF84124F15}" destId="{57780D57-9068-4AD3-B4ED-992ECE7B2687}" srcOrd="0" destOrd="0" presId="urn:microsoft.com/office/officeart/2005/8/layout/vList3"/>
    <dgm:cxn modelId="{F2D6DE24-DA18-4BB9-B277-533724C6529F}" type="presParOf" srcId="{57780D57-9068-4AD3-B4ED-992ECE7B2687}" destId="{F41B4508-6BF4-49BF-AA30-BC511482FDCA}" srcOrd="0" destOrd="0" presId="urn:microsoft.com/office/officeart/2005/8/layout/vList3"/>
    <dgm:cxn modelId="{C8254E0A-6C8A-4F5A-937E-F37167A3FF95}" type="presParOf" srcId="{57780D57-9068-4AD3-B4ED-992ECE7B2687}" destId="{F227D4B2-D62A-43D5-8118-18216041BA32}" srcOrd="1" destOrd="0" presId="urn:microsoft.com/office/officeart/2005/8/layout/vList3"/>
    <dgm:cxn modelId="{7927E18D-6CE5-4783-A023-D118887ABEDC}" type="presParOf" srcId="{548AF07E-9373-4055-8CDA-C7BF84124F15}" destId="{AA0198E4-77AB-4B27-9007-8812F46EE821}" srcOrd="1" destOrd="0" presId="urn:microsoft.com/office/officeart/2005/8/layout/vList3"/>
    <dgm:cxn modelId="{C05F8EA9-08BA-4CE8-8AA7-2FBB12AF9607}" type="presParOf" srcId="{548AF07E-9373-4055-8CDA-C7BF84124F15}" destId="{F464B3BB-4BA5-415C-A0FB-8B0D72451CA8}" srcOrd="2" destOrd="0" presId="urn:microsoft.com/office/officeart/2005/8/layout/vList3"/>
    <dgm:cxn modelId="{4E234235-10DB-41AC-A59C-5B5893769DA5}" type="presParOf" srcId="{F464B3BB-4BA5-415C-A0FB-8B0D72451CA8}" destId="{B19624F4-71A9-41E6-BF08-434408B9B1A4}" srcOrd="0" destOrd="0" presId="urn:microsoft.com/office/officeart/2005/8/layout/vList3"/>
    <dgm:cxn modelId="{3B069D35-7845-491E-B503-78D5EA63B0B7}" type="presParOf" srcId="{F464B3BB-4BA5-415C-A0FB-8B0D72451CA8}" destId="{C2B7B118-9245-4325-91F5-84CAD6AA0BFC}" srcOrd="1" destOrd="0" presId="urn:microsoft.com/office/officeart/2005/8/layout/vList3"/>
    <dgm:cxn modelId="{65976706-0285-4657-B431-78254FEB880E}" type="presParOf" srcId="{548AF07E-9373-4055-8CDA-C7BF84124F15}" destId="{A479BACC-3D92-4858-8EB6-1B8F9A9B432B}" srcOrd="3" destOrd="0" presId="urn:microsoft.com/office/officeart/2005/8/layout/vList3"/>
    <dgm:cxn modelId="{770D3F34-2DC2-4920-AA44-3BDE2065C427}" type="presParOf" srcId="{548AF07E-9373-4055-8CDA-C7BF84124F15}" destId="{DA6B59B8-B2D9-4479-BE1F-0DA0BEF75264}" srcOrd="4" destOrd="0" presId="urn:microsoft.com/office/officeart/2005/8/layout/vList3"/>
    <dgm:cxn modelId="{44A3C222-F74C-4271-9C92-9752AC6440D6}" type="presParOf" srcId="{DA6B59B8-B2D9-4479-BE1F-0DA0BEF75264}" destId="{CDC5925C-380B-4F3A-AFB2-6B1B750FFEB6}" srcOrd="0" destOrd="0" presId="urn:microsoft.com/office/officeart/2005/8/layout/vList3"/>
    <dgm:cxn modelId="{67ADCA24-DCEA-47F0-83BD-66D6CC7EFE4E}" type="presParOf" srcId="{DA6B59B8-B2D9-4479-BE1F-0DA0BEF75264}" destId="{DB88425F-D759-4F9B-9019-53D2140954F4}" srcOrd="1" destOrd="0" presId="urn:microsoft.com/office/officeart/2005/8/layout/vList3"/>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38E7C0F-E670-485A-B47B-79E7FB592BE2}" type="doc">
      <dgm:prSet loTypeId="urn:microsoft.com/office/officeart/2008/layout/VerticalCurvedList" loCatId="list" qsTypeId="urn:microsoft.com/office/officeart/2005/8/quickstyle/simple1" qsCatId="simple" csTypeId="urn:microsoft.com/office/officeart/2005/8/colors/accent6_2" csCatId="accent6" phldr="1"/>
      <dgm:spPr/>
      <dgm:t>
        <a:bodyPr/>
        <a:lstStyle/>
        <a:p>
          <a:endParaRPr lang="en-US"/>
        </a:p>
      </dgm:t>
    </dgm:pt>
    <dgm:pt modelId="{FDAC0E8C-F5FB-4727-8F4F-2971B4E48FC3}">
      <dgm:prSet phldrT="[Text]" custT="1"/>
      <dgm:spPr/>
      <dgm:t>
        <a:bodyPr/>
        <a:lstStyle/>
        <a:p>
          <a:r>
            <a:rPr lang="en-US" sz="1400" dirty="0">
              <a:latin typeface="Century Gothic"/>
            </a:rPr>
            <a:t>Cardinal Health</a:t>
          </a:r>
        </a:p>
      </dgm:t>
    </dgm:pt>
    <dgm:pt modelId="{63CE4020-3D3E-4C65-84B8-6A9F7B3F0BC5}" type="parTrans" cxnId="{E673734F-09CD-4E11-879A-3A3A1758A031}">
      <dgm:prSet/>
      <dgm:spPr/>
      <dgm:t>
        <a:bodyPr/>
        <a:lstStyle/>
        <a:p>
          <a:endParaRPr lang="en-US"/>
        </a:p>
      </dgm:t>
    </dgm:pt>
    <dgm:pt modelId="{DCA627FA-4237-480D-A37F-6A5514FADF9A}" type="sibTrans" cxnId="{E673734F-09CD-4E11-879A-3A3A1758A031}">
      <dgm:prSet/>
      <dgm:spPr/>
      <dgm:t>
        <a:bodyPr/>
        <a:lstStyle/>
        <a:p>
          <a:endParaRPr lang="en-US"/>
        </a:p>
      </dgm:t>
    </dgm:pt>
    <dgm:pt modelId="{245D5419-B21D-48F9-A2E4-4D3B260FDE39}">
      <dgm:prSet phldrT="[Text]" custT="1"/>
      <dgm:spPr/>
      <dgm:t>
        <a:bodyPr/>
        <a:lstStyle/>
        <a:p>
          <a:r>
            <a:rPr lang="en-US" sz="1400" dirty="0" err="1">
              <a:latin typeface="Century Gothic"/>
            </a:rPr>
            <a:t>Labcorp</a:t>
          </a:r>
        </a:p>
      </dgm:t>
    </dgm:pt>
    <dgm:pt modelId="{6C4B720B-C95D-4FA6-91E4-BB7E38E2AAEB}" type="parTrans" cxnId="{44EBDDAD-4862-4124-AFD4-089DFF357168}">
      <dgm:prSet/>
      <dgm:spPr/>
      <dgm:t>
        <a:bodyPr/>
        <a:lstStyle/>
        <a:p>
          <a:endParaRPr lang="en-US"/>
        </a:p>
      </dgm:t>
    </dgm:pt>
    <dgm:pt modelId="{3164F97F-7C63-48E4-B91D-5F5F3D144FFF}" type="sibTrans" cxnId="{44EBDDAD-4862-4124-AFD4-089DFF357168}">
      <dgm:prSet/>
      <dgm:spPr/>
      <dgm:t>
        <a:bodyPr/>
        <a:lstStyle/>
        <a:p>
          <a:endParaRPr lang="en-US"/>
        </a:p>
      </dgm:t>
    </dgm:pt>
    <dgm:pt modelId="{91266999-C3FD-4F08-B9F9-EFFCE4A05196}">
      <dgm:prSet phldrT="[Text]" custT="1"/>
      <dgm:spPr/>
      <dgm:t>
        <a:bodyPr/>
        <a:lstStyle/>
        <a:p>
          <a:r>
            <a:rPr lang="en-US" sz="1400" dirty="0">
              <a:latin typeface="Century Gothic"/>
            </a:rPr>
            <a:t>IQVIA</a:t>
          </a:r>
        </a:p>
      </dgm:t>
    </dgm:pt>
    <dgm:pt modelId="{085DD0F7-745B-4668-9CF9-4F2BE1FE3C1F}" type="parTrans" cxnId="{BC3D3AA3-198F-4C81-87A1-76DEB91026CF}">
      <dgm:prSet/>
      <dgm:spPr/>
      <dgm:t>
        <a:bodyPr/>
        <a:lstStyle/>
        <a:p>
          <a:endParaRPr lang="en-US"/>
        </a:p>
      </dgm:t>
    </dgm:pt>
    <dgm:pt modelId="{A9AF6DC9-E94E-4FE9-A210-43A5598A24B4}" type="sibTrans" cxnId="{BC3D3AA3-198F-4C81-87A1-76DEB91026CF}">
      <dgm:prSet/>
      <dgm:spPr/>
      <dgm:t>
        <a:bodyPr/>
        <a:lstStyle/>
        <a:p>
          <a:endParaRPr lang="en-US"/>
        </a:p>
      </dgm:t>
    </dgm:pt>
    <dgm:pt modelId="{79283B2C-9240-4CBF-B3C7-527A9AA6F2D0}" type="pres">
      <dgm:prSet presAssocID="{038E7C0F-E670-485A-B47B-79E7FB592BE2}" presName="Name0" presStyleCnt="0">
        <dgm:presLayoutVars>
          <dgm:chMax val="7"/>
          <dgm:chPref val="7"/>
          <dgm:dir/>
        </dgm:presLayoutVars>
      </dgm:prSet>
      <dgm:spPr/>
    </dgm:pt>
    <dgm:pt modelId="{E1002B7A-EADE-4CD6-A5F5-3624282F4EF5}" type="pres">
      <dgm:prSet presAssocID="{038E7C0F-E670-485A-B47B-79E7FB592BE2}" presName="Name1" presStyleCnt="0"/>
      <dgm:spPr/>
    </dgm:pt>
    <dgm:pt modelId="{046A5966-62C1-4122-A6B1-DE3DE9090AC7}" type="pres">
      <dgm:prSet presAssocID="{038E7C0F-E670-485A-B47B-79E7FB592BE2}" presName="cycle" presStyleCnt="0"/>
      <dgm:spPr/>
    </dgm:pt>
    <dgm:pt modelId="{75928671-D37E-47AD-9042-D6C35E78E3F9}" type="pres">
      <dgm:prSet presAssocID="{038E7C0F-E670-485A-B47B-79E7FB592BE2}" presName="srcNode" presStyleLbl="node1" presStyleIdx="0" presStyleCnt="3"/>
      <dgm:spPr/>
    </dgm:pt>
    <dgm:pt modelId="{F8047085-9CC0-40F2-8B55-E36C72B1B81A}" type="pres">
      <dgm:prSet presAssocID="{038E7C0F-E670-485A-B47B-79E7FB592BE2}" presName="conn" presStyleLbl="parChTrans1D2" presStyleIdx="0" presStyleCnt="1"/>
      <dgm:spPr/>
    </dgm:pt>
    <dgm:pt modelId="{DAF5530B-1971-4F29-BCFE-ADCF2FE7C9E5}" type="pres">
      <dgm:prSet presAssocID="{038E7C0F-E670-485A-B47B-79E7FB592BE2}" presName="extraNode" presStyleLbl="node1" presStyleIdx="0" presStyleCnt="3"/>
      <dgm:spPr/>
    </dgm:pt>
    <dgm:pt modelId="{B9B59283-DCCE-4990-9A82-77393050A517}" type="pres">
      <dgm:prSet presAssocID="{038E7C0F-E670-485A-B47B-79E7FB592BE2}" presName="dstNode" presStyleLbl="node1" presStyleIdx="0" presStyleCnt="3"/>
      <dgm:spPr/>
    </dgm:pt>
    <dgm:pt modelId="{F0D04B5B-735E-4CD5-B696-B9E0B1B898CF}" type="pres">
      <dgm:prSet presAssocID="{FDAC0E8C-F5FB-4727-8F4F-2971B4E48FC3}" presName="text_1" presStyleLbl="node1" presStyleIdx="0" presStyleCnt="3">
        <dgm:presLayoutVars>
          <dgm:bulletEnabled val="1"/>
        </dgm:presLayoutVars>
      </dgm:prSet>
      <dgm:spPr/>
    </dgm:pt>
    <dgm:pt modelId="{3E6E6DB6-97BC-4D90-B609-07EBD6309568}" type="pres">
      <dgm:prSet presAssocID="{FDAC0E8C-F5FB-4727-8F4F-2971B4E48FC3}" presName="accent_1" presStyleCnt="0"/>
      <dgm:spPr/>
    </dgm:pt>
    <dgm:pt modelId="{9E944489-6E7A-44DA-B5D8-76E577E92923}" type="pres">
      <dgm:prSet presAssocID="{FDAC0E8C-F5FB-4727-8F4F-2971B4E48FC3}" presName="accentRepeatNode" presStyleLbl="solidFgAcc1" presStyleIdx="0" presStyleCnt="3"/>
      <dgm:spPr/>
    </dgm:pt>
    <dgm:pt modelId="{4DE21FD5-18D3-4C06-A8A3-2203765EB7B2}" type="pres">
      <dgm:prSet presAssocID="{245D5419-B21D-48F9-A2E4-4D3B260FDE39}" presName="text_2" presStyleLbl="node1" presStyleIdx="1" presStyleCnt="3">
        <dgm:presLayoutVars>
          <dgm:bulletEnabled val="1"/>
        </dgm:presLayoutVars>
      </dgm:prSet>
      <dgm:spPr/>
    </dgm:pt>
    <dgm:pt modelId="{5C0F3FAC-F065-43D5-9726-AFB8A1E8947D}" type="pres">
      <dgm:prSet presAssocID="{245D5419-B21D-48F9-A2E4-4D3B260FDE39}" presName="accent_2" presStyleCnt="0"/>
      <dgm:spPr/>
    </dgm:pt>
    <dgm:pt modelId="{3A482443-2782-453A-8E1A-623D5A8D5C79}" type="pres">
      <dgm:prSet presAssocID="{245D5419-B21D-48F9-A2E4-4D3B260FDE39}" presName="accentRepeatNode" presStyleLbl="solidFgAcc1" presStyleIdx="1" presStyleCnt="3"/>
      <dgm:spPr/>
    </dgm:pt>
    <dgm:pt modelId="{D54291CB-1B69-4823-A761-9F88A1D070AE}" type="pres">
      <dgm:prSet presAssocID="{91266999-C3FD-4F08-B9F9-EFFCE4A05196}" presName="text_3" presStyleLbl="node1" presStyleIdx="2" presStyleCnt="3">
        <dgm:presLayoutVars>
          <dgm:bulletEnabled val="1"/>
        </dgm:presLayoutVars>
      </dgm:prSet>
      <dgm:spPr/>
    </dgm:pt>
    <dgm:pt modelId="{5B7AF263-3A3B-4FA2-8271-AE33CFBC4C95}" type="pres">
      <dgm:prSet presAssocID="{91266999-C3FD-4F08-B9F9-EFFCE4A05196}" presName="accent_3" presStyleCnt="0"/>
      <dgm:spPr/>
    </dgm:pt>
    <dgm:pt modelId="{71E39BCE-0175-41A7-AA08-9C3261EAE875}" type="pres">
      <dgm:prSet presAssocID="{91266999-C3FD-4F08-B9F9-EFFCE4A05196}" presName="accentRepeatNode" presStyleLbl="solidFgAcc1" presStyleIdx="2" presStyleCnt="3"/>
      <dgm:spPr/>
    </dgm:pt>
  </dgm:ptLst>
  <dgm:cxnLst>
    <dgm:cxn modelId="{00407108-8596-4BCC-90A5-3F5D08C6E3B4}" type="presOf" srcId="{038E7C0F-E670-485A-B47B-79E7FB592BE2}" destId="{79283B2C-9240-4CBF-B3C7-527A9AA6F2D0}" srcOrd="0" destOrd="0" presId="urn:microsoft.com/office/officeart/2008/layout/VerticalCurvedList"/>
    <dgm:cxn modelId="{44F5371B-E506-499D-A50D-07DB3ABF0993}" type="presOf" srcId="{DCA627FA-4237-480D-A37F-6A5514FADF9A}" destId="{F8047085-9CC0-40F2-8B55-E36C72B1B81A}" srcOrd="0" destOrd="0" presId="urn:microsoft.com/office/officeart/2008/layout/VerticalCurvedList"/>
    <dgm:cxn modelId="{E673734F-09CD-4E11-879A-3A3A1758A031}" srcId="{038E7C0F-E670-485A-B47B-79E7FB592BE2}" destId="{FDAC0E8C-F5FB-4727-8F4F-2971B4E48FC3}" srcOrd="0" destOrd="0" parTransId="{63CE4020-3D3E-4C65-84B8-6A9F7B3F0BC5}" sibTransId="{DCA627FA-4237-480D-A37F-6A5514FADF9A}"/>
    <dgm:cxn modelId="{F72ED58D-A93C-4A8B-8C15-90BC97106367}" type="presOf" srcId="{FDAC0E8C-F5FB-4727-8F4F-2971B4E48FC3}" destId="{F0D04B5B-735E-4CD5-B696-B9E0B1B898CF}" srcOrd="0" destOrd="0" presId="urn:microsoft.com/office/officeart/2008/layout/VerticalCurvedList"/>
    <dgm:cxn modelId="{2E1EF890-9A4D-4742-9095-ABDC91B4CA3D}" type="presOf" srcId="{91266999-C3FD-4F08-B9F9-EFFCE4A05196}" destId="{D54291CB-1B69-4823-A761-9F88A1D070AE}" srcOrd="0" destOrd="0" presId="urn:microsoft.com/office/officeart/2008/layout/VerticalCurvedList"/>
    <dgm:cxn modelId="{BC3D3AA3-198F-4C81-87A1-76DEB91026CF}" srcId="{038E7C0F-E670-485A-B47B-79E7FB592BE2}" destId="{91266999-C3FD-4F08-B9F9-EFFCE4A05196}" srcOrd="2" destOrd="0" parTransId="{085DD0F7-745B-4668-9CF9-4F2BE1FE3C1F}" sibTransId="{A9AF6DC9-E94E-4FE9-A210-43A5598A24B4}"/>
    <dgm:cxn modelId="{44EBDDAD-4862-4124-AFD4-089DFF357168}" srcId="{038E7C0F-E670-485A-B47B-79E7FB592BE2}" destId="{245D5419-B21D-48F9-A2E4-4D3B260FDE39}" srcOrd="1" destOrd="0" parTransId="{6C4B720B-C95D-4FA6-91E4-BB7E38E2AAEB}" sibTransId="{3164F97F-7C63-48E4-B91D-5F5F3D144FFF}"/>
    <dgm:cxn modelId="{82AAB7D8-5172-4E88-BF82-C024191B176A}" type="presOf" srcId="{245D5419-B21D-48F9-A2E4-4D3B260FDE39}" destId="{4DE21FD5-18D3-4C06-A8A3-2203765EB7B2}" srcOrd="0" destOrd="0" presId="urn:microsoft.com/office/officeart/2008/layout/VerticalCurvedList"/>
    <dgm:cxn modelId="{D4C616A7-8D2F-45B7-89FE-8A00C2523C7D}" type="presParOf" srcId="{79283B2C-9240-4CBF-B3C7-527A9AA6F2D0}" destId="{E1002B7A-EADE-4CD6-A5F5-3624282F4EF5}" srcOrd="0" destOrd="0" presId="urn:microsoft.com/office/officeart/2008/layout/VerticalCurvedList"/>
    <dgm:cxn modelId="{97664DE5-14CA-4C60-A5DF-833F666A2581}" type="presParOf" srcId="{E1002B7A-EADE-4CD6-A5F5-3624282F4EF5}" destId="{046A5966-62C1-4122-A6B1-DE3DE9090AC7}" srcOrd="0" destOrd="0" presId="urn:microsoft.com/office/officeart/2008/layout/VerticalCurvedList"/>
    <dgm:cxn modelId="{EE655FBE-C29D-4542-81EC-42F39F9C023C}" type="presParOf" srcId="{046A5966-62C1-4122-A6B1-DE3DE9090AC7}" destId="{75928671-D37E-47AD-9042-D6C35E78E3F9}" srcOrd="0" destOrd="0" presId="urn:microsoft.com/office/officeart/2008/layout/VerticalCurvedList"/>
    <dgm:cxn modelId="{94FD9255-9509-4128-BD9C-BB57AC65CB93}" type="presParOf" srcId="{046A5966-62C1-4122-A6B1-DE3DE9090AC7}" destId="{F8047085-9CC0-40F2-8B55-E36C72B1B81A}" srcOrd="1" destOrd="0" presId="urn:microsoft.com/office/officeart/2008/layout/VerticalCurvedList"/>
    <dgm:cxn modelId="{992A38CA-759E-401B-B6F5-FD16B9409B45}" type="presParOf" srcId="{046A5966-62C1-4122-A6B1-DE3DE9090AC7}" destId="{DAF5530B-1971-4F29-BCFE-ADCF2FE7C9E5}" srcOrd="2" destOrd="0" presId="urn:microsoft.com/office/officeart/2008/layout/VerticalCurvedList"/>
    <dgm:cxn modelId="{B666D315-438E-48F7-8AD2-50CFC3CEFC95}" type="presParOf" srcId="{046A5966-62C1-4122-A6B1-DE3DE9090AC7}" destId="{B9B59283-DCCE-4990-9A82-77393050A517}" srcOrd="3" destOrd="0" presId="urn:microsoft.com/office/officeart/2008/layout/VerticalCurvedList"/>
    <dgm:cxn modelId="{301079EF-D82F-41DC-87A8-7201B029A140}" type="presParOf" srcId="{E1002B7A-EADE-4CD6-A5F5-3624282F4EF5}" destId="{F0D04B5B-735E-4CD5-B696-B9E0B1B898CF}" srcOrd="1" destOrd="0" presId="urn:microsoft.com/office/officeart/2008/layout/VerticalCurvedList"/>
    <dgm:cxn modelId="{06EB71F1-2139-4A78-89BD-2DB1166A7659}" type="presParOf" srcId="{E1002B7A-EADE-4CD6-A5F5-3624282F4EF5}" destId="{3E6E6DB6-97BC-4D90-B609-07EBD6309568}" srcOrd="2" destOrd="0" presId="urn:microsoft.com/office/officeart/2008/layout/VerticalCurvedList"/>
    <dgm:cxn modelId="{0D9F8828-649D-4C95-A2B7-ED69DB10E321}" type="presParOf" srcId="{3E6E6DB6-97BC-4D90-B609-07EBD6309568}" destId="{9E944489-6E7A-44DA-B5D8-76E577E92923}" srcOrd="0" destOrd="0" presId="urn:microsoft.com/office/officeart/2008/layout/VerticalCurvedList"/>
    <dgm:cxn modelId="{87D41829-CA67-48E3-818F-A6C78DC215D9}" type="presParOf" srcId="{E1002B7A-EADE-4CD6-A5F5-3624282F4EF5}" destId="{4DE21FD5-18D3-4C06-A8A3-2203765EB7B2}" srcOrd="3" destOrd="0" presId="urn:microsoft.com/office/officeart/2008/layout/VerticalCurvedList"/>
    <dgm:cxn modelId="{A81C989D-AB2B-4815-8F2A-BC667417D3C8}" type="presParOf" srcId="{E1002B7A-EADE-4CD6-A5F5-3624282F4EF5}" destId="{5C0F3FAC-F065-43D5-9726-AFB8A1E8947D}" srcOrd="4" destOrd="0" presId="urn:microsoft.com/office/officeart/2008/layout/VerticalCurvedList"/>
    <dgm:cxn modelId="{8382ACA9-FF2A-4528-B0FE-30ACB3C33112}" type="presParOf" srcId="{5C0F3FAC-F065-43D5-9726-AFB8A1E8947D}" destId="{3A482443-2782-453A-8E1A-623D5A8D5C79}" srcOrd="0" destOrd="0" presId="urn:microsoft.com/office/officeart/2008/layout/VerticalCurvedList"/>
    <dgm:cxn modelId="{91A6E4CD-9559-427F-B847-CE22C2A64007}" type="presParOf" srcId="{E1002B7A-EADE-4CD6-A5F5-3624282F4EF5}" destId="{D54291CB-1B69-4823-A761-9F88A1D070AE}" srcOrd="5" destOrd="0" presId="urn:microsoft.com/office/officeart/2008/layout/VerticalCurvedList"/>
    <dgm:cxn modelId="{944610D9-A91C-4278-9494-B6E2F9797D9B}" type="presParOf" srcId="{E1002B7A-EADE-4CD6-A5F5-3624282F4EF5}" destId="{5B7AF263-3A3B-4FA2-8271-AE33CFBC4C95}" srcOrd="6" destOrd="0" presId="urn:microsoft.com/office/officeart/2008/layout/VerticalCurvedList"/>
    <dgm:cxn modelId="{6D497E9F-EFCA-4C5B-A56A-89AA9CBBE11E}" type="presParOf" srcId="{5B7AF263-3A3B-4FA2-8271-AE33CFBC4C95}" destId="{71E39BCE-0175-41A7-AA08-9C3261EAE875}" srcOrd="0" destOrd="0" presId="urn:microsoft.com/office/officeart/2008/layout/VerticalCurvedList"/>
  </dgm:cxnLst>
  <dgm:bg/>
  <dgm:whole/>
  <dgm:extLst>
    <a:ext uri="http://schemas.microsoft.com/office/drawing/2008/diagram">
      <dsp:dataModelExt xmlns:dsp="http://schemas.microsoft.com/office/drawing/2008/diagram" relId="rId2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60882EA-CF76-714E-99FE-56B842FB215E}" type="doc">
      <dgm:prSet loTypeId="urn:microsoft.com/office/officeart/2005/8/layout/chevron1" loCatId="" qsTypeId="urn:microsoft.com/office/officeart/2005/8/quickstyle/simple1" qsCatId="simple" csTypeId="urn:microsoft.com/office/officeart/2005/8/colors/accent1_2" csCatId="accent1" phldr="1"/>
      <dgm:spPr/>
    </dgm:pt>
    <dgm:pt modelId="{773EB60D-AE83-0A4D-A605-4DE63AD8C3D4}">
      <dgm:prSet phldrT="[Text]" custT="1"/>
      <dgm:spPr>
        <a:solidFill>
          <a:schemeClr val="accent1">
            <a:lumMod val="75000"/>
          </a:schemeClr>
        </a:solidFill>
      </dgm:spPr>
      <dgm:t>
        <a:bodyPr/>
        <a:lstStyle/>
        <a:p>
          <a:r>
            <a:rPr lang="en-US" sz="1400" b="1" dirty="0"/>
            <a:t>Creation</a:t>
          </a:r>
        </a:p>
      </dgm:t>
    </dgm:pt>
    <dgm:pt modelId="{D7BCD9B9-25CB-8049-A728-3CED174298D6}" type="parTrans" cxnId="{4F5258CB-BFA1-3D48-B660-6463331705AA}">
      <dgm:prSet/>
      <dgm:spPr/>
      <dgm:t>
        <a:bodyPr/>
        <a:lstStyle/>
        <a:p>
          <a:endParaRPr lang="en-US"/>
        </a:p>
      </dgm:t>
    </dgm:pt>
    <dgm:pt modelId="{9A67E1BC-F0D6-DF4F-896C-6FB117754B13}" type="sibTrans" cxnId="{4F5258CB-BFA1-3D48-B660-6463331705AA}">
      <dgm:prSet/>
      <dgm:spPr/>
      <dgm:t>
        <a:bodyPr/>
        <a:lstStyle/>
        <a:p>
          <a:endParaRPr lang="en-US"/>
        </a:p>
      </dgm:t>
    </dgm:pt>
    <dgm:pt modelId="{A57A779D-5CF8-E241-B409-20427F1EEAC8}">
      <dgm:prSet phldrT="[Text]" custT="1"/>
      <dgm:spPr>
        <a:solidFill>
          <a:schemeClr val="accent1">
            <a:lumMod val="60000"/>
            <a:lumOff val="40000"/>
          </a:schemeClr>
        </a:solidFill>
      </dgm:spPr>
      <dgm:t>
        <a:bodyPr/>
        <a:lstStyle/>
        <a:p>
          <a:r>
            <a:rPr lang="en-US" sz="1400" b="1" dirty="0"/>
            <a:t>Maintenance</a:t>
          </a:r>
        </a:p>
      </dgm:t>
    </dgm:pt>
    <dgm:pt modelId="{DC562B42-BEAE-DA4E-BE16-CBC54AEA4B55}" type="parTrans" cxnId="{5DEBE6DB-1F19-264A-A308-145F07F9EE6C}">
      <dgm:prSet/>
      <dgm:spPr/>
      <dgm:t>
        <a:bodyPr/>
        <a:lstStyle/>
        <a:p>
          <a:endParaRPr lang="en-US"/>
        </a:p>
      </dgm:t>
    </dgm:pt>
    <dgm:pt modelId="{D713137B-3A14-AB48-82BD-825D69F7281B}" type="sibTrans" cxnId="{5DEBE6DB-1F19-264A-A308-145F07F9EE6C}">
      <dgm:prSet/>
      <dgm:spPr/>
      <dgm:t>
        <a:bodyPr/>
        <a:lstStyle/>
        <a:p>
          <a:endParaRPr lang="en-US"/>
        </a:p>
      </dgm:t>
    </dgm:pt>
    <dgm:pt modelId="{DD05F599-45ED-1D4F-A0FB-70E4498435F8}">
      <dgm:prSet phldrT="[Text]" custT="1"/>
      <dgm:spPr>
        <a:solidFill>
          <a:schemeClr val="accent1">
            <a:lumMod val="40000"/>
            <a:lumOff val="60000"/>
          </a:schemeClr>
        </a:solidFill>
      </dgm:spPr>
      <dgm:t>
        <a:bodyPr/>
        <a:lstStyle/>
        <a:p>
          <a:r>
            <a:rPr lang="en-US" sz="1400" b="1" dirty="0"/>
            <a:t>Consolidation</a:t>
          </a:r>
        </a:p>
      </dgm:t>
    </dgm:pt>
    <dgm:pt modelId="{4145AC2E-290E-D441-8A54-BBD81B49762B}" type="parTrans" cxnId="{DB68E988-152A-AD46-8248-C910251DC312}">
      <dgm:prSet/>
      <dgm:spPr/>
      <dgm:t>
        <a:bodyPr/>
        <a:lstStyle/>
        <a:p>
          <a:endParaRPr lang="en-US"/>
        </a:p>
      </dgm:t>
    </dgm:pt>
    <dgm:pt modelId="{E7C03635-85ED-DC4E-B6E4-6A888A5BECF7}" type="sibTrans" cxnId="{DB68E988-152A-AD46-8248-C910251DC312}">
      <dgm:prSet/>
      <dgm:spPr/>
      <dgm:t>
        <a:bodyPr/>
        <a:lstStyle/>
        <a:p>
          <a:endParaRPr lang="en-US"/>
        </a:p>
      </dgm:t>
    </dgm:pt>
    <dgm:pt modelId="{2AD60C96-A1A9-B448-AB1A-E016C237923E}" type="pres">
      <dgm:prSet presAssocID="{560882EA-CF76-714E-99FE-56B842FB215E}" presName="Name0" presStyleCnt="0">
        <dgm:presLayoutVars>
          <dgm:dir/>
          <dgm:animLvl val="lvl"/>
          <dgm:resizeHandles val="exact"/>
        </dgm:presLayoutVars>
      </dgm:prSet>
      <dgm:spPr/>
    </dgm:pt>
    <dgm:pt modelId="{B6BA4D4A-BC75-C245-9E31-1A38FBCD5E1D}" type="pres">
      <dgm:prSet presAssocID="{773EB60D-AE83-0A4D-A605-4DE63AD8C3D4}" presName="parTxOnly" presStyleLbl="node1" presStyleIdx="0" presStyleCnt="3" custScaleX="154544">
        <dgm:presLayoutVars>
          <dgm:chMax val="0"/>
          <dgm:chPref val="0"/>
          <dgm:bulletEnabled val="1"/>
        </dgm:presLayoutVars>
      </dgm:prSet>
      <dgm:spPr/>
    </dgm:pt>
    <dgm:pt modelId="{BD95F9A1-0186-A547-997F-23915840A07F}" type="pres">
      <dgm:prSet presAssocID="{9A67E1BC-F0D6-DF4F-896C-6FB117754B13}" presName="parTxOnlySpace" presStyleCnt="0"/>
      <dgm:spPr/>
    </dgm:pt>
    <dgm:pt modelId="{A669F25B-79A4-7D43-B751-58C55866D215}" type="pres">
      <dgm:prSet presAssocID="{A57A779D-5CF8-E241-B409-20427F1EEAC8}" presName="parTxOnly" presStyleLbl="node1" presStyleIdx="1" presStyleCnt="3" custScaleX="172370">
        <dgm:presLayoutVars>
          <dgm:chMax val="0"/>
          <dgm:chPref val="0"/>
          <dgm:bulletEnabled val="1"/>
        </dgm:presLayoutVars>
      </dgm:prSet>
      <dgm:spPr/>
    </dgm:pt>
    <dgm:pt modelId="{E9CA88FB-E06F-EF48-A5D4-DD128720C521}" type="pres">
      <dgm:prSet presAssocID="{D713137B-3A14-AB48-82BD-825D69F7281B}" presName="parTxOnlySpace" presStyleCnt="0"/>
      <dgm:spPr/>
    </dgm:pt>
    <dgm:pt modelId="{EE91CDE8-719A-FA48-92C0-56867EFB0A5D}" type="pres">
      <dgm:prSet presAssocID="{DD05F599-45ED-1D4F-A0FB-70E4498435F8}" presName="parTxOnly" presStyleLbl="node1" presStyleIdx="2" presStyleCnt="3">
        <dgm:presLayoutVars>
          <dgm:chMax val="0"/>
          <dgm:chPref val="0"/>
          <dgm:bulletEnabled val="1"/>
        </dgm:presLayoutVars>
      </dgm:prSet>
      <dgm:spPr/>
    </dgm:pt>
  </dgm:ptLst>
  <dgm:cxnLst>
    <dgm:cxn modelId="{A28D2403-B2A3-964A-B075-90403C242EF3}" type="presOf" srcId="{773EB60D-AE83-0A4D-A605-4DE63AD8C3D4}" destId="{B6BA4D4A-BC75-C245-9E31-1A38FBCD5E1D}" srcOrd="0" destOrd="0" presId="urn:microsoft.com/office/officeart/2005/8/layout/chevron1"/>
    <dgm:cxn modelId="{57394B10-9EC1-234E-BC25-613D1E2F90BC}" type="presOf" srcId="{560882EA-CF76-714E-99FE-56B842FB215E}" destId="{2AD60C96-A1A9-B448-AB1A-E016C237923E}" srcOrd="0" destOrd="0" presId="urn:microsoft.com/office/officeart/2005/8/layout/chevron1"/>
    <dgm:cxn modelId="{98574079-4612-344E-95CA-44289E99676A}" type="presOf" srcId="{DD05F599-45ED-1D4F-A0FB-70E4498435F8}" destId="{EE91CDE8-719A-FA48-92C0-56867EFB0A5D}" srcOrd="0" destOrd="0" presId="urn:microsoft.com/office/officeart/2005/8/layout/chevron1"/>
    <dgm:cxn modelId="{DB68E988-152A-AD46-8248-C910251DC312}" srcId="{560882EA-CF76-714E-99FE-56B842FB215E}" destId="{DD05F599-45ED-1D4F-A0FB-70E4498435F8}" srcOrd="2" destOrd="0" parTransId="{4145AC2E-290E-D441-8A54-BBD81B49762B}" sibTransId="{E7C03635-85ED-DC4E-B6E4-6A888A5BECF7}"/>
    <dgm:cxn modelId="{4F5258CB-BFA1-3D48-B660-6463331705AA}" srcId="{560882EA-CF76-714E-99FE-56B842FB215E}" destId="{773EB60D-AE83-0A4D-A605-4DE63AD8C3D4}" srcOrd="0" destOrd="0" parTransId="{D7BCD9B9-25CB-8049-A728-3CED174298D6}" sibTransId="{9A67E1BC-F0D6-DF4F-896C-6FB117754B13}"/>
    <dgm:cxn modelId="{5DEBE6DB-1F19-264A-A308-145F07F9EE6C}" srcId="{560882EA-CF76-714E-99FE-56B842FB215E}" destId="{A57A779D-5CF8-E241-B409-20427F1EEAC8}" srcOrd="1" destOrd="0" parTransId="{DC562B42-BEAE-DA4E-BE16-CBC54AEA4B55}" sibTransId="{D713137B-3A14-AB48-82BD-825D69F7281B}"/>
    <dgm:cxn modelId="{2BAA35EA-B271-BC42-B8B9-035339572E03}" type="presOf" srcId="{A57A779D-5CF8-E241-B409-20427F1EEAC8}" destId="{A669F25B-79A4-7D43-B751-58C55866D215}" srcOrd="0" destOrd="0" presId="urn:microsoft.com/office/officeart/2005/8/layout/chevron1"/>
    <dgm:cxn modelId="{3A5ABD81-E288-A54D-AC5D-72785E3B00A5}" type="presParOf" srcId="{2AD60C96-A1A9-B448-AB1A-E016C237923E}" destId="{B6BA4D4A-BC75-C245-9E31-1A38FBCD5E1D}" srcOrd="0" destOrd="0" presId="urn:microsoft.com/office/officeart/2005/8/layout/chevron1"/>
    <dgm:cxn modelId="{B3CA45E7-F162-E047-92C3-6303831A16EF}" type="presParOf" srcId="{2AD60C96-A1A9-B448-AB1A-E016C237923E}" destId="{BD95F9A1-0186-A547-997F-23915840A07F}" srcOrd="1" destOrd="0" presId="urn:microsoft.com/office/officeart/2005/8/layout/chevron1"/>
    <dgm:cxn modelId="{09987200-A175-6645-932C-1FD563C8B022}" type="presParOf" srcId="{2AD60C96-A1A9-B448-AB1A-E016C237923E}" destId="{A669F25B-79A4-7D43-B751-58C55866D215}" srcOrd="2" destOrd="0" presId="urn:microsoft.com/office/officeart/2005/8/layout/chevron1"/>
    <dgm:cxn modelId="{3457B1D7-4A66-DB40-B418-9C57E997CA79}" type="presParOf" srcId="{2AD60C96-A1A9-B448-AB1A-E016C237923E}" destId="{E9CA88FB-E06F-EF48-A5D4-DD128720C521}" srcOrd="3" destOrd="0" presId="urn:microsoft.com/office/officeart/2005/8/layout/chevron1"/>
    <dgm:cxn modelId="{CB6F575E-F9EA-2F46-A3CF-993B23B851D1}" type="presParOf" srcId="{2AD60C96-A1A9-B448-AB1A-E016C237923E}" destId="{EE91CDE8-719A-FA48-92C0-56867EFB0A5D}" srcOrd="4"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27D4B2-D62A-43D5-8118-18216041BA32}">
      <dsp:nvSpPr>
        <dsp:cNvPr id="0" name=""/>
        <dsp:cNvSpPr/>
      </dsp:nvSpPr>
      <dsp:spPr>
        <a:xfrm rot="10800000">
          <a:off x="962804" y="14918"/>
          <a:ext cx="1771525" cy="507755"/>
        </a:xfrm>
        <a:prstGeom prst="homePlate">
          <a:avLst/>
        </a:prstGeom>
        <a:noFill/>
        <a:ln w="25400" cap="flat" cmpd="sng" algn="ctr">
          <a:solidFill>
            <a:schemeClr val="accent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3906" tIns="91440" rIns="170688" bIns="91440" numCol="1" spcCol="1270" anchor="ctr" anchorCtr="0">
          <a:noAutofit/>
        </a:bodyPr>
        <a:lstStyle/>
        <a:p>
          <a:pPr marL="0" lvl="0" indent="0" algn="ctr" defTabSz="1066800">
            <a:lnSpc>
              <a:spcPct val="90000"/>
            </a:lnSpc>
            <a:spcBef>
              <a:spcPct val="0"/>
            </a:spcBef>
            <a:spcAft>
              <a:spcPct val="35000"/>
            </a:spcAft>
            <a:buNone/>
          </a:pPr>
          <a:endParaRPr lang="en-US" sz="2400" kern="1200"/>
        </a:p>
      </dsp:txBody>
      <dsp:txXfrm rot="10800000">
        <a:off x="1089743" y="14918"/>
        <a:ext cx="1644586" cy="507755"/>
      </dsp:txXfrm>
    </dsp:sp>
    <dsp:sp modelId="{F41B4508-6BF4-49BF-AA30-BC511482FDCA}">
      <dsp:nvSpPr>
        <dsp:cNvPr id="0" name=""/>
        <dsp:cNvSpPr/>
      </dsp:nvSpPr>
      <dsp:spPr>
        <a:xfrm>
          <a:off x="415618" y="188"/>
          <a:ext cx="507755" cy="507755"/>
        </a:xfrm>
        <a:prstGeom prst="ellipse">
          <a:avLst/>
        </a:prstGeom>
        <a:solidFill>
          <a:schemeClr val="accent1">
            <a:lumMod val="20000"/>
            <a:lumOff val="8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2B7B118-9245-4325-91F5-84CAD6AA0BFC}">
      <dsp:nvSpPr>
        <dsp:cNvPr id="0" name=""/>
        <dsp:cNvSpPr/>
      </dsp:nvSpPr>
      <dsp:spPr>
        <a:xfrm rot="10800000">
          <a:off x="912534" y="633632"/>
          <a:ext cx="1828171" cy="507755"/>
        </a:xfrm>
        <a:prstGeom prst="homePlate">
          <a:avLst/>
        </a:prstGeom>
        <a:noFill/>
        <a:ln w="25400" cap="flat" cmpd="sng" algn="ctr">
          <a:solidFill>
            <a:schemeClr val="accent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3906" tIns="91440" rIns="170688" bIns="91440" numCol="1" spcCol="1270" anchor="ctr" anchorCtr="0">
          <a:noAutofit/>
        </a:bodyPr>
        <a:lstStyle/>
        <a:p>
          <a:pPr marL="0" lvl="0" indent="0" algn="ctr" defTabSz="1066800">
            <a:lnSpc>
              <a:spcPct val="90000"/>
            </a:lnSpc>
            <a:spcBef>
              <a:spcPct val="0"/>
            </a:spcBef>
            <a:spcAft>
              <a:spcPct val="35000"/>
            </a:spcAft>
            <a:buNone/>
          </a:pPr>
          <a:endParaRPr lang="en-US" sz="2400" kern="1200"/>
        </a:p>
      </dsp:txBody>
      <dsp:txXfrm rot="10800000">
        <a:off x="1039473" y="633632"/>
        <a:ext cx="1701232" cy="507755"/>
      </dsp:txXfrm>
    </dsp:sp>
    <dsp:sp modelId="{B19624F4-71A9-41E6-BF08-434408B9B1A4}">
      <dsp:nvSpPr>
        <dsp:cNvPr id="0" name=""/>
        <dsp:cNvSpPr/>
      </dsp:nvSpPr>
      <dsp:spPr>
        <a:xfrm>
          <a:off x="406819" y="638207"/>
          <a:ext cx="507755" cy="507755"/>
        </a:xfrm>
        <a:prstGeom prst="ellipse">
          <a:avLst/>
        </a:prstGeom>
        <a:solidFill>
          <a:schemeClr val="accent1">
            <a:lumMod val="20000"/>
            <a:lumOff val="8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B88425F-D759-4F9B-9019-53D2140954F4}">
      <dsp:nvSpPr>
        <dsp:cNvPr id="0" name=""/>
        <dsp:cNvSpPr/>
      </dsp:nvSpPr>
      <dsp:spPr>
        <a:xfrm rot="10800000">
          <a:off x="966060" y="1280079"/>
          <a:ext cx="1782109" cy="507755"/>
        </a:xfrm>
        <a:prstGeom prst="homePlate">
          <a:avLst/>
        </a:prstGeom>
        <a:noFill/>
        <a:ln w="25400" cap="flat" cmpd="sng" algn="ctr">
          <a:solidFill>
            <a:schemeClr val="accent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3906" tIns="91440" rIns="170688" bIns="91440" numCol="1" spcCol="1270" anchor="ctr" anchorCtr="0">
          <a:noAutofit/>
        </a:bodyPr>
        <a:lstStyle/>
        <a:p>
          <a:pPr marL="0" lvl="0" indent="0" algn="ctr" defTabSz="1066800">
            <a:lnSpc>
              <a:spcPct val="90000"/>
            </a:lnSpc>
            <a:spcBef>
              <a:spcPct val="0"/>
            </a:spcBef>
            <a:spcAft>
              <a:spcPct val="35000"/>
            </a:spcAft>
            <a:buNone/>
          </a:pPr>
          <a:endParaRPr lang="en-US" sz="2400" kern="1200"/>
        </a:p>
      </dsp:txBody>
      <dsp:txXfrm rot="10800000">
        <a:off x="1092999" y="1280079"/>
        <a:ext cx="1655170" cy="507755"/>
      </dsp:txXfrm>
    </dsp:sp>
    <dsp:sp modelId="{CDC5925C-380B-4F3A-AFB2-6B1B750FFEB6}">
      <dsp:nvSpPr>
        <dsp:cNvPr id="0" name=""/>
        <dsp:cNvSpPr/>
      </dsp:nvSpPr>
      <dsp:spPr>
        <a:xfrm>
          <a:off x="405665" y="1300399"/>
          <a:ext cx="507755" cy="507755"/>
        </a:xfrm>
        <a:prstGeom prst="ellipse">
          <a:avLst/>
        </a:prstGeom>
        <a:solidFill>
          <a:schemeClr val="accent1">
            <a:lumMod val="20000"/>
            <a:lumOff val="8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047085-9CC0-40F2-8B55-E36C72B1B81A}">
      <dsp:nvSpPr>
        <dsp:cNvPr id="0" name=""/>
        <dsp:cNvSpPr/>
      </dsp:nvSpPr>
      <dsp:spPr>
        <a:xfrm>
          <a:off x="-2429467" y="-375290"/>
          <a:ext cx="2901108" cy="2901108"/>
        </a:xfrm>
        <a:prstGeom prst="blockArc">
          <a:avLst>
            <a:gd name="adj1" fmla="val 18900000"/>
            <a:gd name="adj2" fmla="val 2700000"/>
            <a:gd name="adj3" fmla="val 745"/>
          </a:avLst>
        </a:prstGeom>
        <a:noFill/>
        <a:ln w="25400" cap="flat" cmpd="sng" algn="ctr">
          <a:solidFill>
            <a:schemeClr val="accent6">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0D04B5B-735E-4CD5-B696-B9E0B1B898CF}">
      <dsp:nvSpPr>
        <dsp:cNvPr id="0" name=""/>
        <dsp:cNvSpPr/>
      </dsp:nvSpPr>
      <dsp:spPr>
        <a:xfrm>
          <a:off x="303205" y="215052"/>
          <a:ext cx="1797095" cy="430105"/>
        </a:xfrm>
        <a:prstGeom prst="rect">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1396" tIns="35560" rIns="35560" bIns="35560" numCol="1" spcCol="1270" anchor="ctr" anchorCtr="0">
          <a:noAutofit/>
        </a:bodyPr>
        <a:lstStyle/>
        <a:p>
          <a:pPr marL="0" lvl="0" indent="0" algn="l" defTabSz="622300">
            <a:lnSpc>
              <a:spcPct val="90000"/>
            </a:lnSpc>
            <a:spcBef>
              <a:spcPct val="0"/>
            </a:spcBef>
            <a:spcAft>
              <a:spcPct val="35000"/>
            </a:spcAft>
            <a:buNone/>
          </a:pPr>
          <a:r>
            <a:rPr lang="en-US" sz="1400" kern="1200" dirty="0">
              <a:latin typeface="Century Gothic"/>
            </a:rPr>
            <a:t>Cardinal Health</a:t>
          </a:r>
        </a:p>
      </dsp:txBody>
      <dsp:txXfrm>
        <a:off x="303205" y="215052"/>
        <a:ext cx="1797095" cy="430105"/>
      </dsp:txXfrm>
    </dsp:sp>
    <dsp:sp modelId="{9E944489-6E7A-44DA-B5D8-76E577E92923}">
      <dsp:nvSpPr>
        <dsp:cNvPr id="0" name=""/>
        <dsp:cNvSpPr/>
      </dsp:nvSpPr>
      <dsp:spPr>
        <a:xfrm>
          <a:off x="34389" y="161289"/>
          <a:ext cx="537631" cy="537631"/>
        </a:xfrm>
        <a:prstGeom prst="ellipse">
          <a:avLst/>
        </a:prstGeom>
        <a:solidFill>
          <a:schemeClr val="lt1">
            <a:hueOff val="0"/>
            <a:satOff val="0"/>
            <a:lumOff val="0"/>
            <a:alphaOff val="0"/>
          </a:schemeClr>
        </a:solidFill>
        <a:ln w="25400"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DE21FD5-18D3-4C06-A8A3-2203765EB7B2}">
      <dsp:nvSpPr>
        <dsp:cNvPr id="0" name=""/>
        <dsp:cNvSpPr/>
      </dsp:nvSpPr>
      <dsp:spPr>
        <a:xfrm>
          <a:off x="459548" y="860210"/>
          <a:ext cx="1640752" cy="430105"/>
        </a:xfrm>
        <a:prstGeom prst="rect">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1396" tIns="35560" rIns="35560" bIns="35560" numCol="1" spcCol="1270" anchor="ctr" anchorCtr="0">
          <a:noAutofit/>
        </a:bodyPr>
        <a:lstStyle/>
        <a:p>
          <a:pPr marL="0" lvl="0" indent="0" algn="l" defTabSz="622300">
            <a:lnSpc>
              <a:spcPct val="90000"/>
            </a:lnSpc>
            <a:spcBef>
              <a:spcPct val="0"/>
            </a:spcBef>
            <a:spcAft>
              <a:spcPct val="35000"/>
            </a:spcAft>
            <a:buNone/>
          </a:pPr>
          <a:r>
            <a:rPr lang="en-US" sz="1400" kern="1200" dirty="0" err="1">
              <a:latin typeface="Century Gothic"/>
            </a:rPr>
            <a:t>Labcorp</a:t>
          </a:r>
        </a:p>
      </dsp:txBody>
      <dsp:txXfrm>
        <a:off x="459548" y="860210"/>
        <a:ext cx="1640752" cy="430105"/>
      </dsp:txXfrm>
    </dsp:sp>
    <dsp:sp modelId="{3A482443-2782-453A-8E1A-623D5A8D5C79}">
      <dsp:nvSpPr>
        <dsp:cNvPr id="0" name=""/>
        <dsp:cNvSpPr/>
      </dsp:nvSpPr>
      <dsp:spPr>
        <a:xfrm>
          <a:off x="190732" y="806447"/>
          <a:ext cx="537631" cy="537631"/>
        </a:xfrm>
        <a:prstGeom prst="ellipse">
          <a:avLst/>
        </a:prstGeom>
        <a:solidFill>
          <a:schemeClr val="lt1">
            <a:hueOff val="0"/>
            <a:satOff val="0"/>
            <a:lumOff val="0"/>
            <a:alphaOff val="0"/>
          </a:schemeClr>
        </a:solidFill>
        <a:ln w="25400"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54291CB-1B69-4823-A761-9F88A1D070AE}">
      <dsp:nvSpPr>
        <dsp:cNvPr id="0" name=""/>
        <dsp:cNvSpPr/>
      </dsp:nvSpPr>
      <dsp:spPr>
        <a:xfrm>
          <a:off x="303205" y="1505368"/>
          <a:ext cx="1797095" cy="430105"/>
        </a:xfrm>
        <a:prstGeom prst="rect">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1396" tIns="35560" rIns="35560" bIns="35560" numCol="1" spcCol="1270" anchor="ctr" anchorCtr="0">
          <a:noAutofit/>
        </a:bodyPr>
        <a:lstStyle/>
        <a:p>
          <a:pPr marL="0" lvl="0" indent="0" algn="l" defTabSz="622300">
            <a:lnSpc>
              <a:spcPct val="90000"/>
            </a:lnSpc>
            <a:spcBef>
              <a:spcPct val="0"/>
            </a:spcBef>
            <a:spcAft>
              <a:spcPct val="35000"/>
            </a:spcAft>
            <a:buNone/>
          </a:pPr>
          <a:r>
            <a:rPr lang="en-US" sz="1400" kern="1200" dirty="0">
              <a:latin typeface="Century Gothic"/>
            </a:rPr>
            <a:t>IQVIA</a:t>
          </a:r>
        </a:p>
      </dsp:txBody>
      <dsp:txXfrm>
        <a:off x="303205" y="1505368"/>
        <a:ext cx="1797095" cy="430105"/>
      </dsp:txXfrm>
    </dsp:sp>
    <dsp:sp modelId="{71E39BCE-0175-41A7-AA08-9C3261EAE875}">
      <dsp:nvSpPr>
        <dsp:cNvPr id="0" name=""/>
        <dsp:cNvSpPr/>
      </dsp:nvSpPr>
      <dsp:spPr>
        <a:xfrm>
          <a:off x="34389" y="1451605"/>
          <a:ext cx="537631" cy="537631"/>
        </a:xfrm>
        <a:prstGeom prst="ellipse">
          <a:avLst/>
        </a:prstGeom>
        <a:solidFill>
          <a:schemeClr val="lt1">
            <a:hueOff val="0"/>
            <a:satOff val="0"/>
            <a:lumOff val="0"/>
            <a:alphaOff val="0"/>
          </a:schemeClr>
        </a:solidFill>
        <a:ln w="25400"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6BA4D4A-BC75-C245-9E31-1A38FBCD5E1D}">
      <dsp:nvSpPr>
        <dsp:cNvPr id="0" name=""/>
        <dsp:cNvSpPr/>
      </dsp:nvSpPr>
      <dsp:spPr>
        <a:xfrm>
          <a:off x="2393" y="0"/>
          <a:ext cx="3043458" cy="575382"/>
        </a:xfrm>
        <a:prstGeom prst="chevron">
          <a:avLst/>
        </a:prstGeom>
        <a:solidFill>
          <a:schemeClr val="accent1">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b="1" kern="1200" dirty="0"/>
            <a:t>Creation</a:t>
          </a:r>
        </a:p>
      </dsp:txBody>
      <dsp:txXfrm>
        <a:off x="290084" y="0"/>
        <a:ext cx="2468076" cy="575382"/>
      </dsp:txXfrm>
    </dsp:sp>
    <dsp:sp modelId="{A669F25B-79A4-7D43-B751-58C55866D215}">
      <dsp:nvSpPr>
        <dsp:cNvPr id="0" name=""/>
        <dsp:cNvSpPr/>
      </dsp:nvSpPr>
      <dsp:spPr>
        <a:xfrm>
          <a:off x="2848920" y="0"/>
          <a:ext cx="3394508" cy="575382"/>
        </a:xfrm>
        <a:prstGeom prst="chevron">
          <a:avLst/>
        </a:prstGeom>
        <a:solidFill>
          <a:schemeClr val="accent1">
            <a:lumMod val="60000"/>
            <a:lum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b="1" kern="1200" dirty="0"/>
            <a:t>Maintenance</a:t>
          </a:r>
        </a:p>
      </dsp:txBody>
      <dsp:txXfrm>
        <a:off x="3136611" y="0"/>
        <a:ext cx="2819126" cy="575382"/>
      </dsp:txXfrm>
    </dsp:sp>
    <dsp:sp modelId="{EE91CDE8-719A-FA48-92C0-56867EFB0A5D}">
      <dsp:nvSpPr>
        <dsp:cNvPr id="0" name=""/>
        <dsp:cNvSpPr/>
      </dsp:nvSpPr>
      <dsp:spPr>
        <a:xfrm>
          <a:off x="6046497" y="0"/>
          <a:ext cx="1969315" cy="575382"/>
        </a:xfrm>
        <a:prstGeom prst="chevron">
          <a:avLst/>
        </a:prstGeom>
        <a:solidFill>
          <a:schemeClr val="accent1">
            <a:lumMod val="40000"/>
            <a:lumOff val="6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b="1" kern="1200" dirty="0"/>
            <a:t>Consolidation</a:t>
          </a:r>
        </a:p>
      </dsp:txBody>
      <dsp:txXfrm>
        <a:off x="6334188" y="0"/>
        <a:ext cx="1393933" cy="575382"/>
      </dsp:txXfrm>
    </dsp:sp>
  </dsp:spTree>
</dsp:drawing>
</file>

<file path=ppt/diagrams/layout1.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4" name="Google Shape;64;p1: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3C3063-9F9A-4BBF-9D64-C28BA2F3F94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1672143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1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indent="0">
              <a:buClr>
                <a:schemeClr val="dk1"/>
              </a:buClr>
            </a:pPr>
            <a:r>
              <a:rPr lang="en-US" dirty="0"/>
              <a:t>Patient app is for laboratory results and notification – can be used for regulatory purposes </a:t>
            </a:r>
            <a:endParaRPr dirty="0"/>
          </a:p>
        </p:txBody>
      </p:sp>
      <p:sp>
        <p:nvSpPr>
          <p:cNvPr id="52" name="Google Shape;52;p11: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4658726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261927a01be_0_14:notes"/>
          <p:cNvSpPr>
            <a:spLocks noGrp="1" noRot="1" noChangeAspect="1"/>
          </p:cNvSpPr>
          <p:nvPr>
            <p:ph type="sldImg" idx="2"/>
          </p:nvPr>
        </p:nvSpPr>
        <p:spPr>
          <a:xfrm>
            <a:off x="1258888" y="720725"/>
            <a:ext cx="4797425" cy="359886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7" name="Google Shape;197;g261927a01be_0_14:notes"/>
          <p:cNvSpPr txBox="1">
            <a:spLocks noGrp="1"/>
          </p:cNvSpPr>
          <p:nvPr>
            <p:ph type="body" idx="1"/>
          </p:nvPr>
        </p:nvSpPr>
        <p:spPr>
          <a:xfrm>
            <a:off x="731520" y="4560571"/>
            <a:ext cx="5852100" cy="4320600"/>
          </a:xfrm>
          <a:prstGeom prst="rect">
            <a:avLst/>
          </a:prstGeom>
          <a:noFill/>
          <a:ln>
            <a:noFill/>
          </a:ln>
        </p:spPr>
        <p:txBody>
          <a:bodyPr spcFirstLastPara="1" wrap="square" lIns="98475" tIns="49225" rIns="98475" bIns="49225" anchor="t" anchorCtr="0">
            <a:noAutofit/>
          </a:bodyPr>
          <a:lstStyle/>
          <a:p>
            <a:pPr marL="228600" marR="0" lvl="0" indent="0" algn="l" rtl="0">
              <a:lnSpc>
                <a:spcPct val="100000"/>
              </a:lnSpc>
              <a:spcBef>
                <a:spcPts val="0"/>
              </a:spcBef>
              <a:spcAft>
                <a:spcPts val="0"/>
              </a:spcAft>
              <a:buClr>
                <a:srgbClr val="000000"/>
              </a:buClr>
              <a:buSzPts val="1400"/>
              <a:buFont typeface="Arial"/>
              <a:buNone/>
            </a:pPr>
            <a:endParaRPr lang="en-US"/>
          </a:p>
        </p:txBody>
      </p:sp>
      <p:sp>
        <p:nvSpPr>
          <p:cNvPr id="198" name="Google Shape;198;g261927a01be_0_14:notes"/>
          <p:cNvSpPr txBox="1">
            <a:spLocks noGrp="1"/>
          </p:cNvSpPr>
          <p:nvPr>
            <p:ph type="sldNum" idx="12"/>
          </p:nvPr>
        </p:nvSpPr>
        <p:spPr>
          <a:xfrm>
            <a:off x="4143589" y="9119475"/>
            <a:ext cx="3169800" cy="480000"/>
          </a:xfrm>
          <a:prstGeom prst="rect">
            <a:avLst/>
          </a:prstGeom>
          <a:noFill/>
          <a:ln>
            <a:noFill/>
          </a:ln>
        </p:spPr>
        <p:txBody>
          <a:bodyPr spcFirstLastPara="1" wrap="square" lIns="98475" tIns="49225" rIns="98475" bIns="49225"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Arial"/>
                <a:ea typeface="Arial"/>
                <a:cs typeface="Arial"/>
                <a:sym typeface="Arial"/>
              </a:rPr>
              <a:t>14</a:t>
            </a:fld>
            <a:endParaRPr sz="12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p2:notes"/>
          <p:cNvSpPr>
            <a:spLocks noGrp="1" noRot="1" noChangeAspect="1"/>
          </p:cNvSpPr>
          <p:nvPr>
            <p:ph type="sldImg" idx="2"/>
          </p:nvPr>
        </p:nvSpPr>
        <p:spPr>
          <a:xfrm>
            <a:off x="1258888" y="720725"/>
            <a:ext cx="4797425" cy="359886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2" name="Google Shape;232;p2:notes"/>
          <p:cNvSpPr txBox="1">
            <a:spLocks noGrp="1"/>
          </p:cNvSpPr>
          <p:nvPr>
            <p:ph type="body" idx="1"/>
          </p:nvPr>
        </p:nvSpPr>
        <p:spPr>
          <a:xfrm>
            <a:off x="731520" y="4560571"/>
            <a:ext cx="5852160" cy="4320540"/>
          </a:xfrm>
          <a:prstGeom prst="rect">
            <a:avLst/>
          </a:prstGeom>
          <a:noFill/>
          <a:ln>
            <a:noFill/>
          </a:ln>
        </p:spPr>
        <p:txBody>
          <a:bodyPr spcFirstLastPara="1" wrap="square" lIns="98475" tIns="49225" rIns="98475" bIns="49225" anchor="t" anchorCtr="0">
            <a:normAutofit/>
          </a:bodyPr>
          <a:lstStyle/>
          <a:p>
            <a:r>
              <a:rPr lang="en-US" dirty="0"/>
              <a:t>Avery Pass to Vicente </a:t>
            </a:r>
          </a:p>
          <a:p>
            <a:pPr marL="228600" indent="0"/>
            <a:r>
              <a:rPr lang="en-US" dirty="0"/>
              <a:t>Bio International Convention</a:t>
            </a:r>
          </a:p>
          <a:p>
            <a:pPr indent="-317500">
              <a:buFont typeface="Arial,Sans-Serif"/>
              <a:buChar char="-"/>
            </a:pPr>
            <a:r>
              <a:rPr lang="en-US" dirty="0"/>
              <a:t>Big size of the convention</a:t>
            </a:r>
          </a:p>
          <a:p>
            <a:pPr lvl="1" indent="-317500">
              <a:buFont typeface="Arial,Sans-Serif"/>
              <a:buChar char="-"/>
            </a:pPr>
            <a:r>
              <a:rPr lang="en-US" dirty="0"/>
              <a:t>attractions to smaller companies</a:t>
            </a:r>
          </a:p>
          <a:p>
            <a:pPr lvl="1" indent="-317500">
              <a:buFont typeface="Arial,Sans-Serif"/>
              <a:buChar char="-"/>
            </a:pPr>
            <a:r>
              <a:rPr lang="en-US" dirty="0"/>
              <a:t>less selective and smaller companies are able to attend</a:t>
            </a:r>
          </a:p>
          <a:p>
            <a:pPr lvl="1" indent="-317500">
              <a:buFont typeface="Arial,Sans-Serif"/>
              <a:buChar char="-"/>
            </a:pPr>
            <a:r>
              <a:rPr lang="en-US" dirty="0"/>
              <a:t>bigger size of convention= smaller cost for smaller companies to attend = increased chance of smaller companies to attend</a:t>
            </a:r>
          </a:p>
          <a:p>
            <a:pPr lvl="1" indent="-317500">
              <a:buFont typeface="Arial,Sans-Serif"/>
              <a:buChar char="-"/>
            </a:pPr>
            <a:r>
              <a:rPr lang="en-US" dirty="0"/>
              <a:t>the diverse set of companies that attend provide many opportunities for CH to take advantage of in terms of partnering </a:t>
            </a:r>
          </a:p>
          <a:p>
            <a:pPr lvl="1" indent="-317500">
              <a:buFont typeface="Arial,Sans-Serif"/>
              <a:buChar char="-"/>
            </a:pPr>
            <a:r>
              <a:rPr lang="en-US" dirty="0"/>
              <a:t>diverse= very likely that smaller companies can attend</a:t>
            </a:r>
          </a:p>
          <a:p>
            <a:pPr lvl="1" indent="-317500">
              <a:buFont typeface="Arial,Sans-Serif"/>
              <a:buChar char="-"/>
            </a:pPr>
            <a:r>
              <a:rPr lang="en-US" dirty="0"/>
              <a:t>popular location </a:t>
            </a:r>
            <a:r>
              <a:rPr lang="en-US" dirty="0" err="1"/>
              <a:t>ie</a:t>
            </a:r>
            <a:r>
              <a:rPr lang="en-US" dirty="0"/>
              <a:t> San Francisco= attraction for companies for regulatory services and potential investors</a:t>
            </a:r>
          </a:p>
          <a:p>
            <a:pPr indent="-317500">
              <a:buFont typeface="Arial,Sans-Serif"/>
              <a:buChar char="-"/>
            </a:pPr>
            <a:r>
              <a:rPr lang="en-US" dirty="0"/>
              <a:t>Cardinal Health</a:t>
            </a:r>
          </a:p>
          <a:p>
            <a:pPr lvl="1" indent="-317500">
              <a:buFont typeface="Arial,Sans-Serif"/>
              <a:buChar char="-"/>
            </a:pPr>
            <a:r>
              <a:rPr lang="en-US" dirty="0"/>
              <a:t>can promote their regulatory services and showcase their services through panels in order to find their key target companies</a:t>
            </a:r>
          </a:p>
          <a:p>
            <a:pPr lvl="1" indent="-317500">
              <a:buFont typeface="Arial,Sans-Serif"/>
              <a:buChar char="-"/>
            </a:pPr>
            <a:r>
              <a:rPr lang="en-US" dirty="0"/>
              <a:t>to attract smaller companies CH can sent employees to browse the set of companies and schedule meetings for one on one communication</a:t>
            </a:r>
          </a:p>
        </p:txBody>
      </p:sp>
      <p:sp>
        <p:nvSpPr>
          <p:cNvPr id="233" name="Google Shape;233;p2:notes"/>
          <p:cNvSpPr txBox="1">
            <a:spLocks noGrp="1"/>
          </p:cNvSpPr>
          <p:nvPr>
            <p:ph type="sldNum" idx="12"/>
          </p:nvPr>
        </p:nvSpPr>
        <p:spPr>
          <a:xfrm>
            <a:off x="4143589" y="9119475"/>
            <a:ext cx="3169920" cy="480060"/>
          </a:xfrm>
          <a:prstGeom prst="rect">
            <a:avLst/>
          </a:prstGeom>
          <a:noFill/>
          <a:ln>
            <a:noFill/>
          </a:ln>
        </p:spPr>
        <p:txBody>
          <a:bodyPr spcFirstLastPara="1" wrap="square" lIns="98475" tIns="49225" rIns="98475" bIns="49225"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Arial"/>
                <a:ea typeface="Arial"/>
                <a:cs typeface="Arial"/>
                <a:sym typeface="Arial"/>
              </a:rPr>
              <a:t>15</a:t>
            </a:fld>
            <a:endParaRPr sz="12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g261927a01be_0_7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86" name="Google Shape;286;g261927a01be_0_7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p5: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1" name="Google Shape;351;p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139700" algn="l" rtl="0">
              <a:lnSpc>
                <a:spcPct val="100000"/>
              </a:lnSpc>
              <a:spcBef>
                <a:spcPts val="0"/>
              </a:spcBef>
              <a:spcAft>
                <a:spcPts val="0"/>
              </a:spcAft>
              <a:buClr>
                <a:schemeClr val="dk1"/>
              </a:buClr>
              <a:buSzPts val="1400"/>
              <a:buFont typeface="Calibri"/>
              <a:buNone/>
            </a:pPr>
            <a:endParaRPr/>
          </a:p>
        </p:txBody>
      </p:sp>
      <p:sp>
        <p:nvSpPr>
          <p:cNvPr id="352" name="Google Shape;352;p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17</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p6: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5" name="Google Shape;385;p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139700" algn="l" rtl="0">
              <a:lnSpc>
                <a:spcPct val="100000"/>
              </a:lnSpc>
              <a:spcBef>
                <a:spcPts val="0"/>
              </a:spcBef>
              <a:spcAft>
                <a:spcPts val="0"/>
              </a:spcAft>
              <a:buClr>
                <a:schemeClr val="dk1"/>
              </a:buClr>
              <a:buSzPts val="1400"/>
              <a:buFont typeface="Calibri"/>
              <a:buNone/>
            </a:pPr>
            <a:endParaRPr/>
          </a:p>
        </p:txBody>
      </p:sp>
      <p:sp>
        <p:nvSpPr>
          <p:cNvPr id="386" name="Google Shape;386;p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18</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p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Calibri"/>
              <a:buNone/>
            </a:pPr>
            <a:endParaRPr/>
          </a:p>
        </p:txBody>
      </p:sp>
      <p:sp>
        <p:nvSpPr>
          <p:cNvPr id="430" name="Google Shape;430;p7: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p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indent="0">
              <a:buClr>
                <a:schemeClr val="dk1"/>
              </a:buClr>
            </a:pPr>
            <a:r>
              <a:rPr lang="en-US" dirty="0"/>
              <a:t>Avery</a:t>
            </a:r>
          </a:p>
          <a:p>
            <a:pPr marL="0" indent="0"/>
            <a:endParaRPr lang="en-US"/>
          </a:p>
        </p:txBody>
      </p:sp>
      <p:sp>
        <p:nvSpPr>
          <p:cNvPr id="316" name="Google Shape;316;p4: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
        <p:cNvGrpSpPr/>
        <p:nvPr/>
      </p:nvGrpSpPr>
      <p:grpSpPr>
        <a:xfrm>
          <a:off x="0" y="0"/>
          <a:ext cx="0" cy="0"/>
          <a:chOff x="0" y="0"/>
          <a:chExt cx="0" cy="0"/>
        </a:xfrm>
      </p:grpSpPr>
      <p:sp>
        <p:nvSpPr>
          <p:cNvPr id="464" name="Google Shape;464;p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indent="0">
              <a:buClr>
                <a:schemeClr val="dk1"/>
              </a:buClr>
            </a:pPr>
            <a:r>
              <a:rPr lang="en-US" dirty="0"/>
              <a:t>Avery </a:t>
            </a:r>
          </a:p>
          <a:p>
            <a:pPr marL="0" indent="0"/>
            <a:r>
              <a:rPr lang="en-US" dirty="0"/>
              <a:t>Pass it to Dan</a:t>
            </a:r>
          </a:p>
        </p:txBody>
      </p:sp>
      <p:sp>
        <p:nvSpPr>
          <p:cNvPr id="465" name="Google Shape;465;p8: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4" name="Google Shape;124;p4: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3C3063-9F9A-4BBF-9D64-C28BA2F3F94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2742309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23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8117389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4" name="Google Shape;124;p4: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23322344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3C3063-9F9A-4BBF-9D64-C28BA2F3F94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0132779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3C3063-9F9A-4BBF-9D64-C28BA2F3F94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9725672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p5: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1" name="Google Shape;351;p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139700" algn="l" rtl="0">
              <a:lnSpc>
                <a:spcPct val="100000"/>
              </a:lnSpc>
              <a:spcBef>
                <a:spcPts val="0"/>
              </a:spcBef>
              <a:spcAft>
                <a:spcPts val="0"/>
              </a:spcAft>
              <a:buClr>
                <a:schemeClr val="dk1"/>
              </a:buClr>
              <a:buSzPts val="1400"/>
              <a:buFont typeface="Calibri"/>
              <a:buNone/>
            </a:pPr>
            <a:endParaRPr/>
          </a:p>
        </p:txBody>
      </p:sp>
      <p:sp>
        <p:nvSpPr>
          <p:cNvPr id="352" name="Google Shape;352;p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6</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1624035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3C3063-9F9A-4BBF-9D64-C28BA2F3F94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0658198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4" name="Google Shape;124;p4: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4866680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4" name="Google Shape;124;p4: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9481719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4" name="Google Shape;124;p4: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4744296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4" name="Google Shape;124;p4: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2314431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p:cSld name="Title Slide">
    <p:bg>
      <p:bgPr>
        <a:solidFill>
          <a:schemeClr val="dk2"/>
        </a:solidFill>
        <a:effectLst/>
      </p:bgPr>
    </p:bg>
    <p:spTree>
      <p:nvGrpSpPr>
        <p:cNvPr id="1" name="Shape 15"/>
        <p:cNvGrpSpPr/>
        <p:nvPr/>
      </p:nvGrpSpPr>
      <p:grpSpPr>
        <a:xfrm>
          <a:off x="0" y="0"/>
          <a:ext cx="0" cy="0"/>
          <a:chOff x="0" y="0"/>
          <a:chExt cx="0" cy="0"/>
        </a:xfrm>
      </p:grpSpPr>
      <p:sp>
        <p:nvSpPr>
          <p:cNvPr id="16" name="Google Shape;16;p16"/>
          <p:cNvSpPr/>
          <p:nvPr/>
        </p:nvSpPr>
        <p:spPr>
          <a:xfrm>
            <a:off x="0" y="4487201"/>
            <a:ext cx="9144000" cy="17509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entury Gothic"/>
              <a:ea typeface="Century Gothic"/>
              <a:cs typeface="Century Gothic"/>
              <a:sym typeface="Century Gothic"/>
            </a:endParaRPr>
          </a:p>
        </p:txBody>
      </p:sp>
      <p:pic>
        <p:nvPicPr>
          <p:cNvPr id="17" name="Google Shape;17;p16"/>
          <p:cNvPicPr preferRelativeResize="0"/>
          <p:nvPr/>
        </p:nvPicPr>
        <p:blipFill rotWithShape="1">
          <a:blip r:embed="rId2">
            <a:alphaModFix/>
          </a:blip>
          <a:srcRect/>
          <a:stretch/>
        </p:blipFill>
        <p:spPr>
          <a:xfrm>
            <a:off x="1311817" y="780439"/>
            <a:ext cx="2135758" cy="2159532"/>
          </a:xfrm>
          <a:prstGeom prst="rect">
            <a:avLst/>
          </a:prstGeom>
          <a:noFill/>
          <a:ln>
            <a:noFill/>
          </a:ln>
        </p:spPr>
      </p:pic>
      <p:sp>
        <p:nvSpPr>
          <p:cNvPr id="18" name="Google Shape;18;p16"/>
          <p:cNvSpPr/>
          <p:nvPr/>
        </p:nvSpPr>
        <p:spPr>
          <a:xfrm>
            <a:off x="0" y="3933257"/>
            <a:ext cx="9144000" cy="566670"/>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500"/>
              <a:buFont typeface="Arial"/>
              <a:buNone/>
            </a:pPr>
            <a:endParaRPr sz="2500" b="0" i="0" u="none" strike="noStrike" cap="none">
              <a:solidFill>
                <a:schemeClr val="lt1"/>
              </a:solidFill>
              <a:latin typeface="Century Gothic"/>
              <a:ea typeface="Century Gothic"/>
              <a:cs typeface="Century Gothic"/>
              <a:sym typeface="Century Gothic"/>
            </a:endParaRPr>
          </a:p>
        </p:txBody>
      </p:sp>
      <p:sp>
        <p:nvSpPr>
          <p:cNvPr id="19" name="Google Shape;19;p16"/>
          <p:cNvSpPr txBox="1"/>
          <p:nvPr/>
        </p:nvSpPr>
        <p:spPr>
          <a:xfrm>
            <a:off x="3669175" y="1041961"/>
            <a:ext cx="3935392"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b="0" i="0" u="none" strike="noStrike" cap="none">
                <a:solidFill>
                  <a:schemeClr val="lt1"/>
                </a:solidFill>
                <a:latin typeface="Century Gothic"/>
                <a:ea typeface="Century Gothic"/>
                <a:cs typeface="Century Gothic"/>
                <a:sym typeface="Century Gothic"/>
              </a:rPr>
              <a:t>STUDENT</a:t>
            </a:r>
            <a:endParaRPr sz="1400" b="0" i="0" u="none" strike="noStrike" cap="none">
              <a:solidFill>
                <a:srgbClr val="000000"/>
              </a:solidFill>
              <a:latin typeface="Arial"/>
              <a:ea typeface="Arial"/>
              <a:cs typeface="Arial"/>
              <a:sym typeface="Arial"/>
            </a:endParaRPr>
          </a:p>
        </p:txBody>
      </p:sp>
      <p:sp>
        <p:nvSpPr>
          <p:cNvPr id="20" name="Google Shape;20;p16"/>
          <p:cNvSpPr txBox="1"/>
          <p:nvPr/>
        </p:nvSpPr>
        <p:spPr>
          <a:xfrm>
            <a:off x="3669175" y="1625879"/>
            <a:ext cx="3935392"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b="0" i="0" u="none" strike="noStrike" cap="none">
                <a:solidFill>
                  <a:schemeClr val="lt1"/>
                </a:solidFill>
                <a:latin typeface="Century Gothic"/>
                <a:ea typeface="Century Gothic"/>
                <a:cs typeface="Century Gothic"/>
                <a:sym typeface="Century Gothic"/>
              </a:rPr>
              <a:t>INTERNATIONAL</a:t>
            </a:r>
            <a:endParaRPr sz="1400" b="0" i="0" u="none" strike="noStrike" cap="none">
              <a:solidFill>
                <a:srgbClr val="000000"/>
              </a:solidFill>
              <a:latin typeface="Arial"/>
              <a:ea typeface="Arial"/>
              <a:cs typeface="Arial"/>
              <a:sym typeface="Arial"/>
            </a:endParaRPr>
          </a:p>
        </p:txBody>
      </p:sp>
      <p:sp>
        <p:nvSpPr>
          <p:cNvPr id="21" name="Google Shape;21;p16"/>
          <p:cNvSpPr txBox="1"/>
          <p:nvPr/>
        </p:nvSpPr>
        <p:spPr>
          <a:xfrm>
            <a:off x="3669175" y="2209798"/>
            <a:ext cx="3935392"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b="0" i="0" u="none" strike="noStrike" cap="none">
                <a:solidFill>
                  <a:schemeClr val="lt1"/>
                </a:solidFill>
                <a:latin typeface="Century Gothic"/>
                <a:ea typeface="Century Gothic"/>
                <a:cs typeface="Century Gothic"/>
                <a:sym typeface="Century Gothic"/>
              </a:rPr>
              <a:t>BUSINESS COUNCIL</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ody Slide">
  <p:cSld name="Body Slide">
    <p:spTree>
      <p:nvGrpSpPr>
        <p:cNvPr id="1" name="Shape 35"/>
        <p:cNvGrpSpPr/>
        <p:nvPr/>
      </p:nvGrpSpPr>
      <p:grpSpPr>
        <a:xfrm>
          <a:off x="0" y="0"/>
          <a:ext cx="0" cy="0"/>
          <a:chOff x="0" y="0"/>
          <a:chExt cx="0" cy="0"/>
        </a:xfrm>
      </p:grpSpPr>
      <p:sp>
        <p:nvSpPr>
          <p:cNvPr id="36" name="Google Shape;36;p17"/>
          <p:cNvSpPr/>
          <p:nvPr/>
        </p:nvSpPr>
        <p:spPr>
          <a:xfrm>
            <a:off x="-1" y="-13162"/>
            <a:ext cx="8233717" cy="1041722"/>
          </a:xfrm>
          <a:custGeom>
            <a:avLst/>
            <a:gdLst/>
            <a:ahLst/>
            <a:cxnLst/>
            <a:rect l="l" t="t" r="r" b="b"/>
            <a:pathLst>
              <a:path w="8233717" h="1041722" extrusionOk="0">
                <a:moveTo>
                  <a:pt x="0" y="0"/>
                </a:moveTo>
                <a:lnTo>
                  <a:pt x="8233717" y="0"/>
                </a:lnTo>
                <a:lnTo>
                  <a:pt x="8216227" y="9493"/>
                </a:lnTo>
                <a:cubicBezTo>
                  <a:pt x="8049319" y="122254"/>
                  <a:pt x="7939581" y="313213"/>
                  <a:pt x="7939581" y="529802"/>
                </a:cubicBezTo>
                <a:cubicBezTo>
                  <a:pt x="7939581" y="703074"/>
                  <a:pt x="8009813" y="859941"/>
                  <a:pt x="8123363" y="973491"/>
                </a:cubicBezTo>
                <a:lnTo>
                  <a:pt x="8206060" y="1041722"/>
                </a:lnTo>
                <a:lnTo>
                  <a:pt x="0" y="1041722"/>
                </a:lnTo>
                <a:lnTo>
                  <a:pt x="0" y="0"/>
                </a:lnTo>
                <a:close/>
              </a:path>
            </a:pathLst>
          </a:custGeom>
          <a:solidFill>
            <a:schemeClr val="dk2"/>
          </a:solidFill>
          <a:ln w="12700" cap="flat" cmpd="sng">
            <a:solidFill>
              <a:srgbClr val="16407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entury Gothic"/>
              <a:ea typeface="Century Gothic"/>
              <a:cs typeface="Century Gothic"/>
              <a:sym typeface="Century Gothic"/>
            </a:endParaRPr>
          </a:p>
        </p:txBody>
      </p:sp>
      <p:sp>
        <p:nvSpPr>
          <p:cNvPr id="37" name="Google Shape;37;p17"/>
          <p:cNvSpPr txBox="1">
            <a:spLocks noGrp="1"/>
          </p:cNvSpPr>
          <p:nvPr>
            <p:ph type="body" idx="1"/>
          </p:nvPr>
        </p:nvSpPr>
        <p:spPr>
          <a:xfrm>
            <a:off x="457200" y="1220064"/>
            <a:ext cx="8229600" cy="5278357"/>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8" name="Google Shape;38;p17"/>
          <p:cNvSpPr txBox="1">
            <a:spLocks noGrp="1"/>
          </p:cNvSpPr>
          <p:nvPr>
            <p:ph type="sldNum" idx="12"/>
          </p:nvPr>
        </p:nvSpPr>
        <p:spPr>
          <a:xfrm>
            <a:off x="7873999" y="6615400"/>
            <a:ext cx="851865" cy="246221"/>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cxnSp>
        <p:nvCxnSpPr>
          <p:cNvPr id="39" name="Google Shape;39;p17"/>
          <p:cNvCxnSpPr/>
          <p:nvPr/>
        </p:nvCxnSpPr>
        <p:spPr>
          <a:xfrm>
            <a:off x="439838" y="6573637"/>
            <a:ext cx="8246962" cy="0"/>
          </a:xfrm>
          <a:prstGeom prst="straightConnector1">
            <a:avLst/>
          </a:prstGeom>
          <a:noFill/>
          <a:ln w="19050" cap="flat" cmpd="sng">
            <a:solidFill>
              <a:schemeClr val="dk2"/>
            </a:solidFill>
            <a:prstDash val="solid"/>
            <a:miter lim="800000"/>
            <a:headEnd type="none" w="sm" len="sm"/>
            <a:tailEnd type="none" w="sm" len="sm"/>
          </a:ln>
        </p:spPr>
      </p:cxnSp>
      <p:sp>
        <p:nvSpPr>
          <p:cNvPr id="40" name="Google Shape;40;p17"/>
          <p:cNvSpPr txBox="1">
            <a:spLocks noGrp="1"/>
          </p:cNvSpPr>
          <p:nvPr>
            <p:ph type="title"/>
          </p:nvPr>
        </p:nvSpPr>
        <p:spPr>
          <a:xfrm>
            <a:off x="457200" y="178342"/>
            <a:ext cx="7239965" cy="676597"/>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000"/>
              <a:buFont typeface="Century Gothic"/>
              <a:buNone/>
              <a:defRPr sz="30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41" name="Google Shape;41;p17"/>
          <p:cNvPicPr preferRelativeResize="0"/>
          <p:nvPr/>
        </p:nvPicPr>
        <p:blipFill rotWithShape="1">
          <a:blip r:embed="rId2">
            <a:alphaModFix/>
          </a:blip>
          <a:srcRect/>
          <a:stretch/>
        </p:blipFill>
        <p:spPr>
          <a:xfrm>
            <a:off x="8125428" y="94165"/>
            <a:ext cx="883247" cy="866534"/>
          </a:xfrm>
          <a:prstGeom prst="rect">
            <a:avLst/>
          </a:prstGeom>
          <a:noFill/>
          <a:ln>
            <a:noFill/>
          </a:ln>
        </p:spPr>
      </p:pic>
      <p:sp>
        <p:nvSpPr>
          <p:cNvPr id="42" name="Google Shape;42;p17"/>
          <p:cNvSpPr txBox="1">
            <a:spLocks noGrp="1"/>
          </p:cNvSpPr>
          <p:nvPr>
            <p:ph type="body" idx="2"/>
          </p:nvPr>
        </p:nvSpPr>
        <p:spPr>
          <a:xfrm>
            <a:off x="439838" y="6627217"/>
            <a:ext cx="7332562" cy="230783"/>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000"/>
              <a:buNone/>
              <a:defRPr sz="1000"/>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p:cSld name="Title Slide">
    <p:bg>
      <p:bgPr>
        <a:solidFill>
          <a:schemeClr val="dk2"/>
        </a:solidFill>
        <a:effectLst/>
      </p:bgPr>
    </p:bg>
    <p:spTree>
      <p:nvGrpSpPr>
        <p:cNvPr id="1" name="Shape 43"/>
        <p:cNvGrpSpPr/>
        <p:nvPr/>
      </p:nvGrpSpPr>
      <p:grpSpPr>
        <a:xfrm>
          <a:off x="0" y="0"/>
          <a:ext cx="0" cy="0"/>
          <a:chOff x="0" y="0"/>
          <a:chExt cx="0" cy="0"/>
        </a:xfrm>
      </p:grpSpPr>
      <p:sp>
        <p:nvSpPr>
          <p:cNvPr id="44" name="Google Shape;44;p15"/>
          <p:cNvSpPr/>
          <p:nvPr/>
        </p:nvSpPr>
        <p:spPr>
          <a:xfrm>
            <a:off x="0" y="4487201"/>
            <a:ext cx="9144000" cy="17509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entury Gothic"/>
              <a:ea typeface="Century Gothic"/>
              <a:cs typeface="Century Gothic"/>
              <a:sym typeface="Century Gothic"/>
            </a:endParaRPr>
          </a:p>
        </p:txBody>
      </p:sp>
      <p:pic>
        <p:nvPicPr>
          <p:cNvPr id="45" name="Google Shape;45;p15"/>
          <p:cNvPicPr preferRelativeResize="0"/>
          <p:nvPr/>
        </p:nvPicPr>
        <p:blipFill rotWithShape="1">
          <a:blip r:embed="rId2">
            <a:alphaModFix/>
          </a:blip>
          <a:srcRect/>
          <a:stretch/>
        </p:blipFill>
        <p:spPr>
          <a:xfrm>
            <a:off x="1311817" y="780439"/>
            <a:ext cx="2135758" cy="2159532"/>
          </a:xfrm>
          <a:prstGeom prst="rect">
            <a:avLst/>
          </a:prstGeom>
          <a:noFill/>
          <a:ln>
            <a:noFill/>
          </a:ln>
        </p:spPr>
      </p:pic>
      <p:sp>
        <p:nvSpPr>
          <p:cNvPr id="46" name="Google Shape;46;p15"/>
          <p:cNvSpPr/>
          <p:nvPr/>
        </p:nvSpPr>
        <p:spPr>
          <a:xfrm>
            <a:off x="0" y="3933257"/>
            <a:ext cx="9144000" cy="566670"/>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500"/>
              <a:buFont typeface="Arial"/>
              <a:buNone/>
            </a:pPr>
            <a:endParaRPr sz="2500" b="0" i="0" u="none" strike="noStrike" cap="none">
              <a:solidFill>
                <a:schemeClr val="lt1"/>
              </a:solidFill>
              <a:latin typeface="Century Gothic"/>
              <a:ea typeface="Century Gothic"/>
              <a:cs typeface="Century Gothic"/>
              <a:sym typeface="Century Gothic"/>
            </a:endParaRPr>
          </a:p>
        </p:txBody>
      </p:sp>
      <p:sp>
        <p:nvSpPr>
          <p:cNvPr id="47" name="Google Shape;47;p15"/>
          <p:cNvSpPr txBox="1"/>
          <p:nvPr/>
        </p:nvSpPr>
        <p:spPr>
          <a:xfrm>
            <a:off x="3669175" y="1041961"/>
            <a:ext cx="3935392"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b="0" i="0" u="none" strike="noStrike" cap="none">
                <a:solidFill>
                  <a:schemeClr val="lt1"/>
                </a:solidFill>
                <a:latin typeface="Century Gothic"/>
                <a:ea typeface="Century Gothic"/>
                <a:cs typeface="Century Gothic"/>
                <a:sym typeface="Century Gothic"/>
              </a:rPr>
              <a:t>STUDENT</a:t>
            </a:r>
            <a:endParaRPr sz="1400" b="0" i="0" u="none" strike="noStrike" cap="none">
              <a:solidFill>
                <a:srgbClr val="000000"/>
              </a:solidFill>
              <a:latin typeface="Arial"/>
              <a:ea typeface="Arial"/>
              <a:cs typeface="Arial"/>
              <a:sym typeface="Arial"/>
            </a:endParaRPr>
          </a:p>
        </p:txBody>
      </p:sp>
      <p:sp>
        <p:nvSpPr>
          <p:cNvPr id="48" name="Google Shape;48;p15"/>
          <p:cNvSpPr txBox="1"/>
          <p:nvPr/>
        </p:nvSpPr>
        <p:spPr>
          <a:xfrm>
            <a:off x="3669175" y="1625879"/>
            <a:ext cx="3935392"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b="0" i="0" u="none" strike="noStrike" cap="none">
                <a:solidFill>
                  <a:schemeClr val="lt1"/>
                </a:solidFill>
                <a:latin typeface="Century Gothic"/>
                <a:ea typeface="Century Gothic"/>
                <a:cs typeface="Century Gothic"/>
                <a:sym typeface="Century Gothic"/>
              </a:rPr>
              <a:t>INTERNATIONAL</a:t>
            </a:r>
            <a:endParaRPr sz="1400" b="0" i="0" u="none" strike="noStrike" cap="none">
              <a:solidFill>
                <a:srgbClr val="000000"/>
              </a:solidFill>
              <a:latin typeface="Arial"/>
              <a:ea typeface="Arial"/>
              <a:cs typeface="Arial"/>
              <a:sym typeface="Arial"/>
            </a:endParaRPr>
          </a:p>
        </p:txBody>
      </p:sp>
      <p:sp>
        <p:nvSpPr>
          <p:cNvPr id="49" name="Google Shape;49;p15"/>
          <p:cNvSpPr txBox="1"/>
          <p:nvPr/>
        </p:nvSpPr>
        <p:spPr>
          <a:xfrm>
            <a:off x="3669175" y="2209798"/>
            <a:ext cx="3935392"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b="0" i="0" u="none" strike="noStrike" cap="none">
                <a:solidFill>
                  <a:schemeClr val="lt1"/>
                </a:solidFill>
                <a:latin typeface="Century Gothic"/>
                <a:ea typeface="Century Gothic"/>
                <a:cs typeface="Century Gothic"/>
                <a:sym typeface="Century Gothic"/>
              </a:rPr>
              <a:t>BUSINESS COUNCIL</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ransition Slide">
  <p:cSld name="Transition Slide">
    <p:bg>
      <p:bgPr>
        <a:solidFill>
          <a:schemeClr val="dk2"/>
        </a:solidFill>
        <a:effectLst/>
      </p:bgPr>
    </p:bg>
    <p:spTree>
      <p:nvGrpSpPr>
        <p:cNvPr id="1" name="Shape 50"/>
        <p:cNvGrpSpPr/>
        <p:nvPr/>
      </p:nvGrpSpPr>
      <p:grpSpPr>
        <a:xfrm>
          <a:off x="0" y="0"/>
          <a:ext cx="0" cy="0"/>
          <a:chOff x="0" y="0"/>
          <a:chExt cx="0" cy="0"/>
        </a:xfrm>
      </p:grpSpPr>
      <p:pic>
        <p:nvPicPr>
          <p:cNvPr id="51" name="Google Shape;51;p18"/>
          <p:cNvPicPr preferRelativeResize="0"/>
          <p:nvPr/>
        </p:nvPicPr>
        <p:blipFill rotWithShape="1">
          <a:blip r:embed="rId2">
            <a:alphaModFix/>
          </a:blip>
          <a:srcRect l="45139"/>
          <a:stretch/>
        </p:blipFill>
        <p:spPr>
          <a:xfrm>
            <a:off x="0" y="385708"/>
            <a:ext cx="1959440" cy="3611395"/>
          </a:xfrm>
          <a:prstGeom prst="rect">
            <a:avLst/>
          </a:prstGeom>
          <a:noFill/>
          <a:ln>
            <a:noFill/>
          </a:ln>
        </p:spPr>
      </p:pic>
      <p:sp>
        <p:nvSpPr>
          <p:cNvPr id="52" name="Google Shape;52;p18"/>
          <p:cNvSpPr/>
          <p:nvPr/>
        </p:nvSpPr>
        <p:spPr>
          <a:xfrm>
            <a:off x="0" y="4213183"/>
            <a:ext cx="9144000" cy="922964"/>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entury Gothic"/>
              <a:ea typeface="Century Gothic"/>
              <a:cs typeface="Century Gothic"/>
              <a:sym typeface="Century Gothic"/>
            </a:endParaRPr>
          </a:p>
        </p:txBody>
      </p:sp>
      <p:sp>
        <p:nvSpPr>
          <p:cNvPr id="53" name="Google Shape;53;p18"/>
          <p:cNvSpPr txBox="1">
            <a:spLocks noGrp="1"/>
          </p:cNvSpPr>
          <p:nvPr>
            <p:ph type="title"/>
          </p:nvPr>
        </p:nvSpPr>
        <p:spPr>
          <a:xfrm>
            <a:off x="1744161" y="4392526"/>
            <a:ext cx="6771189" cy="564278"/>
          </a:xfrm>
          <a:prstGeom prst="rect">
            <a:avLst/>
          </a:prstGeom>
          <a:noFill/>
          <a:ln>
            <a:noFill/>
          </a:ln>
        </p:spPr>
        <p:txBody>
          <a:bodyPr spcFirstLastPara="1" wrap="square" lIns="91425" tIns="45700" rIns="91425" bIns="45700" anchor="b" anchorCtr="0">
            <a:normAutofit/>
          </a:bodyPr>
          <a:lstStyle>
            <a:lvl1pPr lvl="0" algn="r">
              <a:lnSpc>
                <a:spcPct val="90000"/>
              </a:lnSpc>
              <a:spcBef>
                <a:spcPts val="0"/>
              </a:spcBef>
              <a:spcAft>
                <a:spcPts val="0"/>
              </a:spcAft>
              <a:buClr>
                <a:schemeClr val="dk1"/>
              </a:buClr>
              <a:buSzPts val="3500"/>
              <a:buFont typeface="Century Gothic"/>
              <a:buNone/>
              <a:defRPr sz="350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Logo Page (Dark Blue)">
  <p:cSld name="Logo Page (Dark Blue)">
    <p:bg>
      <p:bgPr>
        <a:solidFill>
          <a:schemeClr val="dk2"/>
        </a:solidFill>
        <a:effectLst/>
      </p:bgPr>
    </p:bg>
    <p:spTree>
      <p:nvGrpSpPr>
        <p:cNvPr id="1" name="Shape 54"/>
        <p:cNvGrpSpPr/>
        <p:nvPr/>
      </p:nvGrpSpPr>
      <p:grpSpPr>
        <a:xfrm>
          <a:off x="0" y="0"/>
          <a:ext cx="0" cy="0"/>
          <a:chOff x="0" y="0"/>
          <a:chExt cx="0" cy="0"/>
        </a:xfrm>
      </p:grpSpPr>
      <p:pic>
        <p:nvPicPr>
          <p:cNvPr id="55" name="Google Shape;55;p20"/>
          <p:cNvPicPr preferRelativeResize="0"/>
          <p:nvPr/>
        </p:nvPicPr>
        <p:blipFill rotWithShape="1">
          <a:blip r:embed="rId2">
            <a:alphaModFix/>
          </a:blip>
          <a:srcRect l="45139"/>
          <a:stretch/>
        </p:blipFill>
        <p:spPr>
          <a:xfrm>
            <a:off x="0" y="1623302"/>
            <a:ext cx="1959440" cy="3611395"/>
          </a:xfrm>
          <a:prstGeom prst="rect">
            <a:avLst/>
          </a:prstGeom>
          <a:noFill/>
          <a:ln>
            <a:noFill/>
          </a:ln>
        </p:spPr>
      </p:pic>
      <p:sp>
        <p:nvSpPr>
          <p:cNvPr id="56" name="Google Shape;56;p20"/>
          <p:cNvSpPr txBox="1">
            <a:spLocks noGrp="1"/>
          </p:cNvSpPr>
          <p:nvPr>
            <p:ph type="title"/>
          </p:nvPr>
        </p:nvSpPr>
        <p:spPr>
          <a:xfrm>
            <a:off x="1959440" y="683178"/>
            <a:ext cx="6555910" cy="648666"/>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Logo Page (White)">
  <p:cSld name="Logo Page (White)">
    <p:bg>
      <p:bgPr>
        <a:solidFill>
          <a:schemeClr val="lt1"/>
        </a:solidFill>
        <a:effectLst/>
      </p:bgPr>
    </p:bg>
    <p:spTree>
      <p:nvGrpSpPr>
        <p:cNvPr id="1" name="Shape 57"/>
        <p:cNvGrpSpPr/>
        <p:nvPr/>
      </p:nvGrpSpPr>
      <p:grpSpPr>
        <a:xfrm>
          <a:off x="0" y="0"/>
          <a:ext cx="0" cy="0"/>
          <a:chOff x="0" y="0"/>
          <a:chExt cx="0" cy="0"/>
        </a:xfrm>
      </p:grpSpPr>
      <p:pic>
        <p:nvPicPr>
          <p:cNvPr id="58" name="Google Shape;58;p22"/>
          <p:cNvPicPr preferRelativeResize="0"/>
          <p:nvPr/>
        </p:nvPicPr>
        <p:blipFill rotWithShape="1">
          <a:blip r:embed="rId2">
            <a:alphaModFix/>
          </a:blip>
          <a:srcRect l="45660"/>
          <a:stretch/>
        </p:blipFill>
        <p:spPr>
          <a:xfrm>
            <a:off x="-1" y="2047733"/>
            <a:ext cx="1462229" cy="2640012"/>
          </a:xfrm>
          <a:prstGeom prst="rect">
            <a:avLst/>
          </a:prstGeom>
          <a:noFill/>
          <a:ln>
            <a:noFill/>
          </a:ln>
        </p:spPr>
      </p:pic>
      <p:sp>
        <p:nvSpPr>
          <p:cNvPr id="59" name="Google Shape;59;p22"/>
          <p:cNvSpPr txBox="1">
            <a:spLocks noGrp="1"/>
          </p:cNvSpPr>
          <p:nvPr>
            <p:ph type="title"/>
          </p:nvPr>
        </p:nvSpPr>
        <p:spPr>
          <a:xfrm>
            <a:off x="1959440" y="683178"/>
            <a:ext cx="6555910" cy="648666"/>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Page (Dark Blue)">
  <p:cSld name="Blank Page (Dark Blue)">
    <p:bg>
      <p:bgPr>
        <a:solidFill>
          <a:schemeClr val="dk2"/>
        </a:solidFill>
        <a:effectLst/>
      </p:bgPr>
    </p:bg>
    <p:spTree>
      <p:nvGrpSpPr>
        <p:cNvPr id="1" name="Shape 60"/>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Page (White)">
  <p:cSld name="Blank Page (White)">
    <p:spTree>
      <p:nvGrpSpPr>
        <p:cNvPr id="1" name="Shape 61"/>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Ending Slide">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08322E16-2629-7545-AC66-1F491022122B}"/>
              </a:ext>
            </a:extLst>
          </p:cNvPr>
          <p:cNvPicPr>
            <a:picLocks noChangeAspect="1"/>
          </p:cNvPicPr>
          <p:nvPr userDrawn="1"/>
        </p:nvPicPr>
        <p:blipFill rotWithShape="1">
          <a:blip r:embed="rId2"/>
          <a:srcRect l="45661"/>
          <a:stretch/>
        </p:blipFill>
        <p:spPr>
          <a:xfrm>
            <a:off x="-1" y="2047733"/>
            <a:ext cx="1462229" cy="2640012"/>
          </a:xfrm>
          <a:prstGeom prst="rect">
            <a:avLst/>
          </a:prstGeom>
        </p:spPr>
      </p:pic>
    </p:spTree>
    <p:extLst>
      <p:ext uri="{BB962C8B-B14F-4D97-AF65-F5344CB8AC3E}">
        <p14:creationId xmlns:p14="http://schemas.microsoft.com/office/powerpoint/2010/main" val="507374119"/>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3" Type="http://schemas.openxmlformats.org/officeDocument/2006/relationships/slideLayout" Target="../slideLayouts/slideLayout4.xml"/><Relationship Id="rId7" Type="http://schemas.openxmlformats.org/officeDocument/2006/relationships/slideLayout" Target="../slideLayouts/slideLayout8.xml"/><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slideLayout" Target="../slideLayouts/slideLayout7.xml"/><Relationship Id="rId5" Type="http://schemas.openxmlformats.org/officeDocument/2006/relationships/slideLayout" Target="../slideLayouts/slideLayout6.xml"/><Relationship Id="rId4" Type="http://schemas.openxmlformats.org/officeDocument/2006/relationships/slideLayout" Target="../slideLayouts/slideLayout5.xml"/><Relationship Id="rId9"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9"/>
        <p:cNvGrpSpPr/>
        <p:nvPr/>
      </p:nvGrpSpPr>
      <p:grpSpPr>
        <a:xfrm>
          <a:off x="0" y="0"/>
          <a:ext cx="0" cy="0"/>
          <a:chOff x="0" y="0"/>
          <a:chExt cx="0" cy="0"/>
        </a:xfrm>
      </p:grpSpPr>
      <p:sp>
        <p:nvSpPr>
          <p:cNvPr id="10" name="Google Shape;10;p14"/>
          <p:cNvSpPr txBox="1">
            <a:spLocks noGrp="1"/>
          </p:cNvSpPr>
          <p:nvPr>
            <p:ph type="title"/>
          </p:nvPr>
        </p:nvSpPr>
        <p:spPr>
          <a:xfrm>
            <a:off x="628650" y="365125"/>
            <a:ext cx="78867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lt1"/>
              </a:buClr>
              <a:buSzPts val="4400"/>
              <a:buFont typeface="Century Gothic"/>
              <a:buNone/>
              <a:defRPr sz="44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14"/>
          <p:cNvSpPr txBox="1">
            <a:spLocks noGrp="1"/>
          </p:cNvSpPr>
          <p:nvPr>
            <p:ph type="body" idx="1"/>
          </p:nvPr>
        </p:nvSpPr>
        <p:spPr>
          <a:xfrm>
            <a:off x="628650" y="1825625"/>
            <a:ext cx="78867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lt1"/>
              </a:buClr>
              <a:buSzPts val="2800"/>
              <a:buFont typeface="Arial"/>
              <a:buChar char="•"/>
              <a:defRPr sz="2800" b="0" i="0" u="none" strike="noStrike" cap="none">
                <a:solidFill>
                  <a:schemeClr val="lt1"/>
                </a:solidFill>
                <a:latin typeface="Century Gothic"/>
                <a:ea typeface="Century Gothic"/>
                <a:cs typeface="Century Gothic"/>
                <a:sym typeface="Century Gothic"/>
              </a:defRPr>
            </a:lvl1pPr>
            <a:lvl2pPr marL="914400" marR="0" lvl="1" indent="-381000" algn="l" rtl="0">
              <a:lnSpc>
                <a:spcPct val="90000"/>
              </a:lnSpc>
              <a:spcBef>
                <a:spcPts val="500"/>
              </a:spcBef>
              <a:spcAft>
                <a:spcPts val="0"/>
              </a:spcAft>
              <a:buClr>
                <a:schemeClr val="lt1"/>
              </a:buClr>
              <a:buSzPts val="2400"/>
              <a:buFont typeface="Arial"/>
              <a:buChar char="•"/>
              <a:defRPr sz="2400" b="0" i="0" u="none" strike="noStrike" cap="none">
                <a:solidFill>
                  <a:schemeClr val="lt1"/>
                </a:solidFill>
                <a:latin typeface="Century Gothic"/>
                <a:ea typeface="Century Gothic"/>
                <a:cs typeface="Century Gothic"/>
                <a:sym typeface="Century Gothic"/>
              </a:defRPr>
            </a:lvl2pPr>
            <a:lvl3pPr marL="1371600" marR="0" lvl="2" indent="-355600" algn="l" rtl="0">
              <a:lnSpc>
                <a:spcPct val="90000"/>
              </a:lnSpc>
              <a:spcBef>
                <a:spcPts val="500"/>
              </a:spcBef>
              <a:spcAft>
                <a:spcPts val="0"/>
              </a:spcAft>
              <a:buClr>
                <a:schemeClr val="lt1"/>
              </a:buClr>
              <a:buSzPts val="2000"/>
              <a:buFont typeface="Arial"/>
              <a:buChar char="•"/>
              <a:defRPr sz="2000" b="0" i="0" u="none" strike="noStrike" cap="none">
                <a:solidFill>
                  <a:schemeClr val="lt1"/>
                </a:solidFill>
                <a:latin typeface="Century Gothic"/>
                <a:ea typeface="Century Gothic"/>
                <a:cs typeface="Century Gothic"/>
                <a:sym typeface="Century Gothic"/>
              </a:defRPr>
            </a:lvl3pPr>
            <a:lvl4pPr marL="1828800" marR="0" lvl="3"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4pPr>
            <a:lvl5pPr marL="2286000" marR="0" lvl="4"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5pPr>
            <a:lvl6pPr marL="2743200" marR="0" lvl="5"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6pPr>
            <a:lvl7pPr marL="3200400" marR="0" lvl="6"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7pPr>
            <a:lvl8pPr marL="3657600" marR="0" lvl="7"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8pPr>
            <a:lvl9pPr marL="4114800" marR="0" lvl="8"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2" name="Google Shape;12;p14"/>
          <p:cNvSpPr txBox="1">
            <a:spLocks noGrp="1"/>
          </p:cNvSpPr>
          <p:nvPr>
            <p:ph type="dt" idx="10"/>
          </p:nvPr>
        </p:nvSpPr>
        <p:spPr>
          <a:xfrm>
            <a:off x="628650" y="6356350"/>
            <a:ext cx="20574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3" name="Google Shape;13;p14"/>
          <p:cNvSpPr txBox="1">
            <a:spLocks noGrp="1"/>
          </p:cNvSpPr>
          <p:nvPr>
            <p:ph type="ftr" idx="11"/>
          </p:nvPr>
        </p:nvSpPr>
        <p:spPr>
          <a:xfrm>
            <a:off x="3028950" y="6356350"/>
            <a:ext cx="30861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4" name="Google Shape;14;p14"/>
          <p:cNvSpPr txBox="1">
            <a:spLocks noGrp="1"/>
          </p:cNvSpPr>
          <p:nvPr>
            <p:ph type="sldNum" idx="12"/>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Century Gothic"/>
                <a:ea typeface="Century Gothic"/>
                <a:cs typeface="Century Gothic"/>
                <a:sym typeface="Century Gothic"/>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Century Gothic"/>
                <a:ea typeface="Century Gothic"/>
                <a:cs typeface="Century Gothic"/>
                <a:sym typeface="Century Gothic"/>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Century Gothic"/>
                <a:ea typeface="Century Gothic"/>
                <a:cs typeface="Century Gothic"/>
                <a:sym typeface="Century Gothic"/>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Century Gothic"/>
                <a:ea typeface="Century Gothic"/>
                <a:cs typeface="Century Gothic"/>
                <a:sym typeface="Century Gothic"/>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Century Gothic"/>
                <a:ea typeface="Century Gothic"/>
                <a:cs typeface="Century Gothic"/>
                <a:sym typeface="Century Gothic"/>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Century Gothic"/>
                <a:ea typeface="Century Gothic"/>
                <a:cs typeface="Century Gothic"/>
                <a:sym typeface="Century Gothic"/>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Century Gothic"/>
                <a:ea typeface="Century Gothic"/>
                <a:cs typeface="Century Gothic"/>
                <a:sym typeface="Century Gothic"/>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Century Gothic"/>
                <a:ea typeface="Century Gothic"/>
                <a:cs typeface="Century Gothic"/>
                <a:sym typeface="Century Gothic"/>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9"/>
        <p:cNvGrpSpPr/>
        <p:nvPr/>
      </p:nvGrpSpPr>
      <p:grpSpPr>
        <a:xfrm>
          <a:off x="0" y="0"/>
          <a:ext cx="0" cy="0"/>
          <a:chOff x="0" y="0"/>
          <a:chExt cx="0" cy="0"/>
        </a:xfrm>
      </p:grpSpPr>
      <p:sp>
        <p:nvSpPr>
          <p:cNvPr id="30" name="Google Shape;30;p13"/>
          <p:cNvSpPr txBox="1">
            <a:spLocks noGrp="1"/>
          </p:cNvSpPr>
          <p:nvPr>
            <p:ph type="title"/>
          </p:nvPr>
        </p:nvSpPr>
        <p:spPr>
          <a:xfrm>
            <a:off x="628650" y="365125"/>
            <a:ext cx="78867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entury Gothic"/>
              <a:buNone/>
              <a:defRPr sz="4400" b="0" i="0" u="none" strike="noStrike" cap="none">
                <a:solidFill>
                  <a:schemeClr val="dk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31" name="Google Shape;31;p13"/>
          <p:cNvSpPr txBox="1">
            <a:spLocks noGrp="1"/>
          </p:cNvSpPr>
          <p:nvPr>
            <p:ph type="body" idx="1"/>
          </p:nvPr>
        </p:nvSpPr>
        <p:spPr>
          <a:xfrm>
            <a:off x="628650" y="1825625"/>
            <a:ext cx="78867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entury Gothic"/>
                <a:ea typeface="Century Gothic"/>
                <a:cs typeface="Century Gothic"/>
                <a:sym typeface="Century Gothic"/>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entury Gothic"/>
                <a:ea typeface="Century Gothic"/>
                <a:cs typeface="Century Gothic"/>
                <a:sym typeface="Century Gothic"/>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32" name="Google Shape;32;p13"/>
          <p:cNvSpPr txBox="1">
            <a:spLocks noGrp="1"/>
          </p:cNvSpPr>
          <p:nvPr>
            <p:ph type="dt" idx="10"/>
          </p:nvPr>
        </p:nvSpPr>
        <p:spPr>
          <a:xfrm>
            <a:off x="628650" y="6356350"/>
            <a:ext cx="20574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33" name="Google Shape;33;p13"/>
          <p:cNvSpPr txBox="1">
            <a:spLocks noGrp="1"/>
          </p:cNvSpPr>
          <p:nvPr>
            <p:ph type="ftr" idx="11"/>
          </p:nvPr>
        </p:nvSpPr>
        <p:spPr>
          <a:xfrm>
            <a:off x="3028950" y="6356350"/>
            <a:ext cx="30861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34" name="Google Shape;34;p13"/>
          <p:cNvSpPr txBox="1">
            <a:spLocks noGrp="1"/>
          </p:cNvSpPr>
          <p:nvPr>
            <p:ph type="sldNum" idx="12"/>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entury Gothic"/>
                <a:ea typeface="Century Gothic"/>
                <a:cs typeface="Century Gothic"/>
                <a:sym typeface="Century Gothic"/>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entury Gothic"/>
                <a:ea typeface="Century Gothic"/>
                <a:cs typeface="Century Gothic"/>
                <a:sym typeface="Century Gothic"/>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entury Gothic"/>
                <a:ea typeface="Century Gothic"/>
                <a:cs typeface="Century Gothic"/>
                <a:sym typeface="Century Gothic"/>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entury Gothic"/>
                <a:ea typeface="Century Gothic"/>
                <a:cs typeface="Century Gothic"/>
                <a:sym typeface="Century Gothic"/>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entury Gothic"/>
                <a:ea typeface="Century Gothic"/>
                <a:cs typeface="Century Gothic"/>
                <a:sym typeface="Century Gothic"/>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entury Gothic"/>
                <a:ea typeface="Century Gothic"/>
                <a:cs typeface="Century Gothic"/>
                <a:sym typeface="Century Gothic"/>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entury Gothic"/>
                <a:ea typeface="Century Gothic"/>
                <a:cs typeface="Century Gothic"/>
                <a:sym typeface="Century Gothic"/>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entury Gothic"/>
                <a:ea typeface="Century Gothic"/>
                <a:cs typeface="Century Gothic"/>
                <a:sym typeface="Century Gothic"/>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53" r:id="rId1"/>
    <p:sldLayoutId id="2147483654" r:id="rId2"/>
    <p:sldLayoutId id="2147483655" r:id="rId3"/>
    <p:sldLayoutId id="2147483656" r:id="rId4"/>
    <p:sldLayoutId id="2147483657" r:id="rId5"/>
    <p:sldLayoutId id="2147483658" r:id="rId6"/>
    <p:sldLayoutId id="2147483659" r:id="rId7"/>
    <p:sldLayoutId id="2147483660" r:id="rId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40.svg"/><Relationship Id="rId3" Type="http://schemas.openxmlformats.org/officeDocument/2006/relationships/image" Target="../media/image5.png"/><Relationship Id="rId7" Type="http://schemas.openxmlformats.org/officeDocument/2006/relationships/image" Target="../media/image34.svg"/><Relationship Id="rId12" Type="http://schemas.openxmlformats.org/officeDocument/2006/relationships/image" Target="../media/image39.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33.png"/><Relationship Id="rId11" Type="http://schemas.openxmlformats.org/officeDocument/2006/relationships/image" Target="../media/image38.svg"/><Relationship Id="rId5" Type="http://schemas.openxmlformats.org/officeDocument/2006/relationships/image" Target="../media/image32.svg"/><Relationship Id="rId15" Type="http://schemas.openxmlformats.org/officeDocument/2006/relationships/image" Target="../media/image42.svg"/><Relationship Id="rId10" Type="http://schemas.openxmlformats.org/officeDocument/2006/relationships/image" Target="../media/image37.png"/><Relationship Id="rId4" Type="http://schemas.openxmlformats.org/officeDocument/2006/relationships/image" Target="../media/image31.png"/><Relationship Id="rId9" Type="http://schemas.openxmlformats.org/officeDocument/2006/relationships/image" Target="../media/image36.svg"/><Relationship Id="rId14" Type="http://schemas.openxmlformats.org/officeDocument/2006/relationships/image" Target="../media/image41.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13" Type="http://schemas.openxmlformats.org/officeDocument/2006/relationships/diagramLayout" Target="../diagrams/layout1.xml"/><Relationship Id="rId18" Type="http://schemas.openxmlformats.org/officeDocument/2006/relationships/diagramLayout" Target="../diagrams/layout2.xml"/><Relationship Id="rId26" Type="http://schemas.openxmlformats.org/officeDocument/2006/relationships/image" Target="../media/image53.png"/><Relationship Id="rId21" Type="http://schemas.microsoft.com/office/2007/relationships/diagramDrawing" Target="../diagrams/drawing2.xml"/><Relationship Id="rId34" Type="http://schemas.openxmlformats.org/officeDocument/2006/relationships/image" Target="../media/image61.png"/><Relationship Id="rId7" Type="http://schemas.openxmlformats.org/officeDocument/2006/relationships/image" Target="../media/image44.svg"/><Relationship Id="rId12" Type="http://schemas.openxmlformats.org/officeDocument/2006/relationships/diagramData" Target="../diagrams/data1.xml"/><Relationship Id="rId17" Type="http://schemas.openxmlformats.org/officeDocument/2006/relationships/diagramData" Target="../diagrams/data2.xml"/><Relationship Id="rId25" Type="http://schemas.openxmlformats.org/officeDocument/2006/relationships/image" Target="../media/image52.png"/><Relationship Id="rId33" Type="http://schemas.openxmlformats.org/officeDocument/2006/relationships/image" Target="../media/image60.svg"/><Relationship Id="rId2" Type="http://schemas.openxmlformats.org/officeDocument/2006/relationships/notesSlide" Target="../notesSlides/notesSlide11.xml"/><Relationship Id="rId16" Type="http://schemas.microsoft.com/office/2007/relationships/diagramDrawing" Target="../diagrams/drawing1.xml"/><Relationship Id="rId20" Type="http://schemas.openxmlformats.org/officeDocument/2006/relationships/diagramColors" Target="../diagrams/colors2.xml"/><Relationship Id="rId29" Type="http://schemas.openxmlformats.org/officeDocument/2006/relationships/image" Target="../media/image56.svg"/><Relationship Id="rId1" Type="http://schemas.openxmlformats.org/officeDocument/2006/relationships/slideLayout" Target="../slideLayouts/slideLayout2.xml"/><Relationship Id="rId6" Type="http://schemas.openxmlformats.org/officeDocument/2006/relationships/image" Target="../media/image43.png"/><Relationship Id="rId11" Type="http://schemas.openxmlformats.org/officeDocument/2006/relationships/image" Target="../media/image48.svg"/><Relationship Id="rId24" Type="http://schemas.openxmlformats.org/officeDocument/2006/relationships/image" Target="../media/image51.png"/><Relationship Id="rId32" Type="http://schemas.openxmlformats.org/officeDocument/2006/relationships/image" Target="../media/image59.png"/><Relationship Id="rId37" Type="http://schemas.openxmlformats.org/officeDocument/2006/relationships/image" Target="../media/image5.png"/><Relationship Id="rId5" Type="http://schemas.openxmlformats.org/officeDocument/2006/relationships/hyperlink" Target="https://drive.google.com/drive/u/0/folders/1HznNQpnUBCy8gjON9Ob8u_TNvN28-teK" TargetMode="External"/><Relationship Id="rId15" Type="http://schemas.openxmlformats.org/officeDocument/2006/relationships/diagramColors" Target="../diagrams/colors1.xml"/><Relationship Id="rId23" Type="http://schemas.openxmlformats.org/officeDocument/2006/relationships/image" Target="../media/image50.png"/><Relationship Id="rId28" Type="http://schemas.openxmlformats.org/officeDocument/2006/relationships/image" Target="../media/image55.png"/><Relationship Id="rId36" Type="http://schemas.openxmlformats.org/officeDocument/2006/relationships/image" Target="../media/image63.jpeg"/><Relationship Id="rId10" Type="http://schemas.openxmlformats.org/officeDocument/2006/relationships/image" Target="../media/image47.png"/><Relationship Id="rId19" Type="http://schemas.openxmlformats.org/officeDocument/2006/relationships/diagramQuickStyle" Target="../diagrams/quickStyle2.xml"/><Relationship Id="rId31" Type="http://schemas.openxmlformats.org/officeDocument/2006/relationships/image" Target="../media/image58.svg"/><Relationship Id="rId4" Type="http://schemas.openxmlformats.org/officeDocument/2006/relationships/hyperlink" Target="https://www.iqvia.com/" TargetMode="External"/><Relationship Id="rId9" Type="http://schemas.openxmlformats.org/officeDocument/2006/relationships/image" Target="../media/image46.svg"/><Relationship Id="rId14" Type="http://schemas.openxmlformats.org/officeDocument/2006/relationships/diagramQuickStyle" Target="../diagrams/quickStyle1.xml"/><Relationship Id="rId22" Type="http://schemas.openxmlformats.org/officeDocument/2006/relationships/image" Target="../media/image49.jpeg"/><Relationship Id="rId27" Type="http://schemas.openxmlformats.org/officeDocument/2006/relationships/image" Target="../media/image54.png"/><Relationship Id="rId30" Type="http://schemas.openxmlformats.org/officeDocument/2006/relationships/image" Target="../media/image57.png"/><Relationship Id="rId35" Type="http://schemas.openxmlformats.org/officeDocument/2006/relationships/image" Target="../media/image62.jpeg"/><Relationship Id="rId8" Type="http://schemas.openxmlformats.org/officeDocument/2006/relationships/image" Target="../media/image45.png"/><Relationship Id="rId3" Type="http://schemas.openxmlformats.org/officeDocument/2006/relationships/hyperlink" Target="https://careers.labcorp.com/global/en/c/marketing-and-communications-jobs" TargetMode="External"/></Relationships>
</file>

<file path=ppt/slides/_rels/slide14.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64.png"/><Relationship Id="rId7" Type="http://schemas.openxmlformats.org/officeDocument/2006/relationships/image" Target="../media/image68.png"/><Relationship Id="rId12"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67.png"/><Relationship Id="rId11" Type="http://schemas.openxmlformats.org/officeDocument/2006/relationships/image" Target="../media/image72.png"/><Relationship Id="rId5" Type="http://schemas.openxmlformats.org/officeDocument/2006/relationships/image" Target="../media/image66.png"/><Relationship Id="rId10" Type="http://schemas.openxmlformats.org/officeDocument/2006/relationships/image" Target="../media/image71.png"/><Relationship Id="rId4" Type="http://schemas.openxmlformats.org/officeDocument/2006/relationships/image" Target="../media/image65.png"/><Relationship Id="rId9" Type="http://schemas.openxmlformats.org/officeDocument/2006/relationships/image" Target="../media/image70.png"/></Relationships>
</file>

<file path=ppt/slides/_rels/slide15.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64.png"/><Relationship Id="rId7" Type="http://schemas.openxmlformats.org/officeDocument/2006/relationships/image" Target="../media/image75.png"/><Relationship Id="rId12"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74.png"/><Relationship Id="rId11" Type="http://schemas.openxmlformats.org/officeDocument/2006/relationships/image" Target="../media/image78.png"/><Relationship Id="rId5" Type="http://schemas.openxmlformats.org/officeDocument/2006/relationships/image" Target="../media/image73.png"/><Relationship Id="rId10" Type="http://schemas.openxmlformats.org/officeDocument/2006/relationships/image" Target="../media/image77.png"/><Relationship Id="rId4" Type="http://schemas.openxmlformats.org/officeDocument/2006/relationships/image" Target="../media/image65.png"/><Relationship Id="rId9" Type="http://schemas.openxmlformats.org/officeDocument/2006/relationships/hyperlink" Target="https://www.bio.org/events?category=143" TargetMode="External"/></Relationships>
</file>

<file path=ppt/slides/_rels/slide16.xml.rels><?xml version="1.0" encoding="UTF-8" standalone="yes"?>
<Relationships xmlns="http://schemas.openxmlformats.org/package/2006/relationships"><Relationship Id="rId8" Type="http://schemas.openxmlformats.org/officeDocument/2006/relationships/image" Target="../media/image83.png"/><Relationship Id="rId13" Type="http://schemas.openxmlformats.org/officeDocument/2006/relationships/image" Target="../media/image88.png"/><Relationship Id="rId3" Type="http://schemas.openxmlformats.org/officeDocument/2006/relationships/image" Target="../media/image79.png"/><Relationship Id="rId7" Type="http://schemas.openxmlformats.org/officeDocument/2006/relationships/image" Target="../media/image82.png"/><Relationship Id="rId12" Type="http://schemas.openxmlformats.org/officeDocument/2006/relationships/image" Target="../media/image87.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67.png"/><Relationship Id="rId11" Type="http://schemas.openxmlformats.org/officeDocument/2006/relationships/image" Target="../media/image86.png"/><Relationship Id="rId5" Type="http://schemas.openxmlformats.org/officeDocument/2006/relationships/image" Target="../media/image81.png"/><Relationship Id="rId10" Type="http://schemas.openxmlformats.org/officeDocument/2006/relationships/image" Target="../media/image85.png"/><Relationship Id="rId4" Type="http://schemas.openxmlformats.org/officeDocument/2006/relationships/image" Target="../media/image80.png"/><Relationship Id="rId9" Type="http://schemas.openxmlformats.org/officeDocument/2006/relationships/image" Target="../media/image84.png"/><Relationship Id="rId14" Type="http://schemas.openxmlformats.org/officeDocument/2006/relationships/image" Target="../media/image5.png"/></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5.png"/><Relationship Id="rId7" Type="http://schemas.openxmlformats.org/officeDocument/2006/relationships/diagramColors" Target="../diagrams/colors3.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20.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image" Target="../media/image89.jpeg"/><Relationship Id="rId7" Type="http://schemas.openxmlformats.org/officeDocument/2006/relationships/chart" Target="../charts/chart1.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92.png"/><Relationship Id="rId11" Type="http://schemas.openxmlformats.org/officeDocument/2006/relationships/image" Target="../media/image5.png"/><Relationship Id="rId5" Type="http://schemas.openxmlformats.org/officeDocument/2006/relationships/image" Target="../media/image91.png"/><Relationship Id="rId10" Type="http://schemas.openxmlformats.org/officeDocument/2006/relationships/hyperlink" Target="https://www.statista.com/statistics/184887/us-newspaper-publishing-revenue-by-media-type-since-2005/" TargetMode="External"/><Relationship Id="rId4" Type="http://schemas.openxmlformats.org/officeDocument/2006/relationships/image" Target="../media/image90.png"/><Relationship Id="rId9" Type="http://schemas.openxmlformats.org/officeDocument/2006/relationships/chart" Target="../charts/chart2.xml"/></Relationships>
</file>

<file path=ppt/slides/_rels/slide21.xml.rels><?xml version="1.0" encoding="UTF-8" standalone="yes"?>
<Relationships xmlns="http://schemas.openxmlformats.org/package/2006/relationships"><Relationship Id="rId8" Type="http://schemas.openxmlformats.org/officeDocument/2006/relationships/image" Target="../media/image98.png"/><Relationship Id="rId13" Type="http://schemas.openxmlformats.org/officeDocument/2006/relationships/image" Target="../media/image5.png"/><Relationship Id="rId3" Type="http://schemas.openxmlformats.org/officeDocument/2006/relationships/image" Target="../media/image89.jpeg"/><Relationship Id="rId7" Type="http://schemas.openxmlformats.org/officeDocument/2006/relationships/image" Target="../media/image97.png"/><Relationship Id="rId12" Type="http://schemas.openxmlformats.org/officeDocument/2006/relationships/image" Target="../media/image102.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96.png"/><Relationship Id="rId11" Type="http://schemas.openxmlformats.org/officeDocument/2006/relationships/image" Target="../media/image101.png"/><Relationship Id="rId5" Type="http://schemas.openxmlformats.org/officeDocument/2006/relationships/image" Target="../media/image95.png"/><Relationship Id="rId10" Type="http://schemas.openxmlformats.org/officeDocument/2006/relationships/image" Target="../media/image100.png"/><Relationship Id="rId4" Type="http://schemas.openxmlformats.org/officeDocument/2006/relationships/image" Target="../media/image94.png"/><Relationship Id="rId9" Type="http://schemas.openxmlformats.org/officeDocument/2006/relationships/image" Target="../media/image99.png"/></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image" Target="../media/image5.png"/><Relationship Id="rId7" Type="http://schemas.openxmlformats.org/officeDocument/2006/relationships/image" Target="../media/image10.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9.jpeg"/><Relationship Id="rId5" Type="http://schemas.openxmlformats.org/officeDocument/2006/relationships/image" Target="../media/image8.png"/><Relationship Id="rId10" Type="http://schemas.openxmlformats.org/officeDocument/2006/relationships/image" Target="../media/image13.jpeg"/><Relationship Id="rId4" Type="http://schemas.openxmlformats.org/officeDocument/2006/relationships/image" Target="../media/image7.jpeg"/><Relationship Id="rId9" Type="http://schemas.openxmlformats.org/officeDocument/2006/relationships/image" Target="../media/image12.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5.png"/><Relationship Id="rId7" Type="http://schemas.openxmlformats.org/officeDocument/2006/relationships/image" Target="../media/image21.sv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svg"/><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5.png"/><Relationship Id="rId7" Type="http://schemas.openxmlformats.org/officeDocument/2006/relationships/image" Target="../media/image26.sv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5.png"/><Relationship Id="rId11" Type="http://schemas.openxmlformats.org/officeDocument/2006/relationships/image" Target="../media/image30.svg"/><Relationship Id="rId5" Type="http://schemas.openxmlformats.org/officeDocument/2006/relationships/image" Target="../media/image24.svg"/><Relationship Id="rId10" Type="http://schemas.openxmlformats.org/officeDocument/2006/relationships/image" Target="../media/image29.png"/><Relationship Id="rId4" Type="http://schemas.openxmlformats.org/officeDocument/2006/relationships/image" Target="../media/image23.png"/><Relationship Id="rId9" Type="http://schemas.openxmlformats.org/officeDocument/2006/relationships/image" Target="../media/image28.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
          <p:cNvSpPr txBox="1"/>
          <p:nvPr/>
        </p:nvSpPr>
        <p:spPr>
          <a:xfrm>
            <a:off x="1536700" y="3945702"/>
            <a:ext cx="6070600" cy="80021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800"/>
              <a:buFont typeface="Arial"/>
              <a:buNone/>
            </a:pPr>
            <a:r>
              <a:rPr lang="en-US" sz="2800" b="0" i="0" u="none" strike="noStrike" cap="none">
                <a:solidFill>
                  <a:schemeClr val="lt1"/>
                </a:solidFill>
                <a:latin typeface="Century Gothic"/>
                <a:ea typeface="Century Gothic"/>
                <a:cs typeface="Century Gothic"/>
                <a:sym typeface="Century Gothic"/>
              </a:rPr>
              <a:t>Fall 2023 - STEM</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entury Gothic"/>
              <a:ea typeface="Century Gothic"/>
              <a:cs typeface="Century Gothic"/>
              <a:sym typeface="Century Gothic"/>
            </a:endParaRPr>
          </a:p>
        </p:txBody>
      </p:sp>
      <p:pic>
        <p:nvPicPr>
          <p:cNvPr id="1026" name="Picture 2">
            <a:extLst>
              <a:ext uri="{FF2B5EF4-FFF2-40B4-BE49-F238E27FC236}">
                <a16:creationId xmlns:a16="http://schemas.microsoft.com/office/drawing/2014/main" id="{EB30EC43-C849-8457-1697-13A7831AA3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52700" y="4657021"/>
            <a:ext cx="4038600" cy="147801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7" name="Google Shape;127;p4"/>
          <p:cNvSpPr txBox="1">
            <a:spLocks noGrp="1"/>
          </p:cNvSpPr>
          <p:nvPr>
            <p:ph type="sldNum" idx="12"/>
          </p:nvPr>
        </p:nvSpPr>
        <p:spPr>
          <a:xfrm>
            <a:off x="7873999" y="6615400"/>
            <a:ext cx="851865" cy="246221"/>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en-US" dirty="0"/>
              <a:t>10</a:t>
            </a:fld>
            <a:endParaRPr dirty="0"/>
          </a:p>
        </p:txBody>
      </p:sp>
      <p:sp>
        <p:nvSpPr>
          <p:cNvPr id="129" name="Google Shape;129;p4"/>
          <p:cNvSpPr txBox="1">
            <a:spLocks noGrp="1"/>
          </p:cNvSpPr>
          <p:nvPr>
            <p:ph type="body" idx="2"/>
          </p:nvPr>
        </p:nvSpPr>
        <p:spPr>
          <a:xfrm>
            <a:off x="439838" y="6627217"/>
            <a:ext cx="7332562" cy="230783"/>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1000"/>
              <a:buNone/>
            </a:pPr>
            <a:endParaRPr/>
          </a:p>
        </p:txBody>
      </p:sp>
      <p:sp>
        <p:nvSpPr>
          <p:cNvPr id="4" name="Google Shape;450;g20fd3f00fcd_0_84">
            <a:extLst>
              <a:ext uri="{FF2B5EF4-FFF2-40B4-BE49-F238E27FC236}">
                <a16:creationId xmlns:a16="http://schemas.microsoft.com/office/drawing/2014/main" id="{10645A0F-9B18-78A2-721B-4E24A21A9B3B}"/>
              </a:ext>
            </a:extLst>
          </p:cNvPr>
          <p:cNvSpPr txBox="1">
            <a:spLocks/>
          </p:cNvSpPr>
          <p:nvPr/>
        </p:nvSpPr>
        <p:spPr>
          <a:xfrm>
            <a:off x="1142400" y="161762"/>
            <a:ext cx="6859200" cy="676500"/>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lt1"/>
              </a:buClr>
              <a:buSzPts val="3000"/>
              <a:buFont typeface="Century Gothic"/>
              <a:buNone/>
              <a:defRPr sz="30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dirty="0"/>
              <a:t>Prototype Demo</a:t>
            </a:r>
          </a:p>
        </p:txBody>
      </p:sp>
      <p:pic>
        <p:nvPicPr>
          <p:cNvPr id="5" name="Picture 2" descr="Cardinal Health Logo and symbol, meaning, history, PNG">
            <a:extLst>
              <a:ext uri="{FF2B5EF4-FFF2-40B4-BE49-F238E27FC236}">
                <a16:creationId xmlns:a16="http://schemas.microsoft.com/office/drawing/2014/main" id="{DCB18CC4-786C-290D-5D1E-050916EF25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79830"/>
            <a:ext cx="1168400" cy="7349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37244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7" name="Google Shape;127;p4"/>
          <p:cNvSpPr txBox="1">
            <a:spLocks noGrp="1"/>
          </p:cNvSpPr>
          <p:nvPr>
            <p:ph type="sldNum" idx="12"/>
          </p:nvPr>
        </p:nvSpPr>
        <p:spPr>
          <a:xfrm>
            <a:off x="7873999" y="6615400"/>
            <a:ext cx="851865" cy="246221"/>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en-US" dirty="0">
                <a:latin typeface="Century Gothic" panose="020B0502020202020204" pitchFamily="34" charset="0"/>
              </a:rPr>
              <a:t>11</a:t>
            </a:fld>
            <a:endParaRPr dirty="0">
              <a:latin typeface="Century Gothic" panose="020B0502020202020204" pitchFamily="34" charset="0"/>
            </a:endParaRPr>
          </a:p>
        </p:txBody>
      </p:sp>
      <p:sp>
        <p:nvSpPr>
          <p:cNvPr id="129" name="Google Shape;129;p4"/>
          <p:cNvSpPr txBox="1">
            <a:spLocks noGrp="1"/>
          </p:cNvSpPr>
          <p:nvPr>
            <p:ph type="body" idx="2"/>
          </p:nvPr>
        </p:nvSpPr>
        <p:spPr>
          <a:xfrm>
            <a:off x="439838" y="6627217"/>
            <a:ext cx="7332562" cy="230783"/>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1000"/>
              <a:buNone/>
            </a:pPr>
            <a:endParaRPr>
              <a:latin typeface="Century Gothic" panose="020B0502020202020204" pitchFamily="34" charset="0"/>
            </a:endParaRPr>
          </a:p>
        </p:txBody>
      </p:sp>
      <p:sp>
        <p:nvSpPr>
          <p:cNvPr id="4" name="Google Shape;450;g20fd3f00fcd_0_84">
            <a:extLst>
              <a:ext uri="{FF2B5EF4-FFF2-40B4-BE49-F238E27FC236}">
                <a16:creationId xmlns:a16="http://schemas.microsoft.com/office/drawing/2014/main" id="{10645A0F-9B18-78A2-721B-4E24A21A9B3B}"/>
              </a:ext>
            </a:extLst>
          </p:cNvPr>
          <p:cNvSpPr txBox="1">
            <a:spLocks/>
          </p:cNvSpPr>
          <p:nvPr/>
        </p:nvSpPr>
        <p:spPr>
          <a:xfrm>
            <a:off x="1142400" y="161762"/>
            <a:ext cx="6859200" cy="676500"/>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lt1"/>
              </a:buClr>
              <a:buSzPts val="3000"/>
              <a:buFont typeface="Century Gothic"/>
              <a:buNone/>
              <a:defRPr sz="30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dirty="0">
                <a:latin typeface="Century Gothic" panose="020B0502020202020204" pitchFamily="34" charset="0"/>
              </a:rPr>
              <a:t>Assumptions &amp; Constraints</a:t>
            </a:r>
          </a:p>
        </p:txBody>
      </p:sp>
      <p:pic>
        <p:nvPicPr>
          <p:cNvPr id="5" name="Picture 2" descr="Cardinal Health Logo and symbol, meaning, history, PNG">
            <a:extLst>
              <a:ext uri="{FF2B5EF4-FFF2-40B4-BE49-F238E27FC236}">
                <a16:creationId xmlns:a16="http://schemas.microsoft.com/office/drawing/2014/main" id="{DCB18CC4-786C-290D-5D1E-050916EF25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79830"/>
            <a:ext cx="1168400" cy="734916"/>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oogle Shape;754;p46">
            <a:extLst>
              <a:ext uri="{FF2B5EF4-FFF2-40B4-BE49-F238E27FC236}">
                <a16:creationId xmlns:a16="http://schemas.microsoft.com/office/drawing/2014/main" id="{F6CF61B6-2E39-FC13-75E4-AAA2CC474E19}"/>
              </a:ext>
            </a:extLst>
          </p:cNvPr>
          <p:cNvGrpSpPr/>
          <p:nvPr/>
        </p:nvGrpSpPr>
        <p:grpSpPr>
          <a:xfrm>
            <a:off x="439837" y="1192299"/>
            <a:ext cx="8286015" cy="2474530"/>
            <a:chOff x="170061" y="1192306"/>
            <a:chExt cx="8806960" cy="1422300"/>
          </a:xfrm>
        </p:grpSpPr>
        <p:sp>
          <p:nvSpPr>
            <p:cNvPr id="9" name="Google Shape;755;p46">
              <a:extLst>
                <a:ext uri="{FF2B5EF4-FFF2-40B4-BE49-F238E27FC236}">
                  <a16:creationId xmlns:a16="http://schemas.microsoft.com/office/drawing/2014/main" id="{17B462AA-48DB-A8E2-93F5-5D4835E8EC80}"/>
                </a:ext>
              </a:extLst>
            </p:cNvPr>
            <p:cNvSpPr/>
            <p:nvPr/>
          </p:nvSpPr>
          <p:spPr>
            <a:xfrm rot="-5400000">
              <a:off x="-389106" y="1756814"/>
              <a:ext cx="1416958" cy="298623"/>
            </a:xfrm>
            <a:prstGeom prst="rect">
              <a:avLst/>
            </a:prstGeom>
            <a:solidFill>
              <a:srgbClr val="011634"/>
            </a:solidFill>
            <a:ln w="9525" cap="flat" cmpd="sng">
              <a:solidFill>
                <a:srgbClr val="011634"/>
              </a:solidFill>
              <a:prstDash val="solid"/>
              <a:round/>
              <a:headEnd type="none" w="sm" len="sm"/>
              <a:tailEnd type="none" w="sm" len="sm"/>
            </a:ln>
          </p:spPr>
          <p:txBody>
            <a:bodyPr spcFirstLastPara="1" wrap="square" lIns="68550" tIns="68550" rIns="68550" bIns="68550" anchor="ctr" anchorCtr="0">
              <a:noAutofit/>
            </a:bodyPr>
            <a:lstStyle/>
            <a:p>
              <a:pPr marL="0" marR="0" lvl="0" indent="0" algn="ctr" rtl="0">
                <a:lnSpc>
                  <a:spcPct val="100000"/>
                </a:lnSpc>
                <a:spcBef>
                  <a:spcPts val="0"/>
                </a:spcBef>
                <a:spcAft>
                  <a:spcPts val="0"/>
                </a:spcAft>
                <a:buClr>
                  <a:srgbClr val="000000"/>
                </a:buClr>
                <a:buSzPts val="1050"/>
                <a:buFont typeface="Arial"/>
                <a:buNone/>
              </a:pPr>
              <a:r>
                <a:rPr lang="en-US" b="1" i="0" u="none" strike="noStrike" cap="none" dirty="0">
                  <a:solidFill>
                    <a:schemeClr val="lt1"/>
                  </a:solidFill>
                  <a:latin typeface="Century Gothic" panose="020B0502020202020204" pitchFamily="34" charset="0"/>
                  <a:ea typeface="Century Gothic"/>
                  <a:cs typeface="Century Gothic"/>
                  <a:sym typeface="Century Gothic"/>
                </a:rPr>
                <a:t>Assumptions</a:t>
              </a:r>
              <a:endParaRPr b="1" i="0" u="none" strike="noStrike" cap="none" dirty="0">
                <a:solidFill>
                  <a:srgbClr val="000000"/>
                </a:solidFill>
                <a:latin typeface="Century Gothic" panose="020B0502020202020204" pitchFamily="34" charset="0"/>
                <a:sym typeface="Arial"/>
              </a:endParaRPr>
            </a:p>
          </p:txBody>
        </p:sp>
        <p:sp>
          <p:nvSpPr>
            <p:cNvPr id="10" name="Google Shape;756;p46">
              <a:extLst>
                <a:ext uri="{FF2B5EF4-FFF2-40B4-BE49-F238E27FC236}">
                  <a16:creationId xmlns:a16="http://schemas.microsoft.com/office/drawing/2014/main" id="{4D4C26E1-186E-2103-8456-497F2C57E506}"/>
                </a:ext>
              </a:extLst>
            </p:cNvPr>
            <p:cNvSpPr/>
            <p:nvPr/>
          </p:nvSpPr>
          <p:spPr>
            <a:xfrm>
              <a:off x="598274" y="1197647"/>
              <a:ext cx="2681278" cy="1416958"/>
            </a:xfrm>
            <a:prstGeom prst="rect">
              <a:avLst/>
            </a:prstGeom>
            <a:noFill/>
            <a:ln w="19050" cap="flat" cmpd="sng">
              <a:solidFill>
                <a:srgbClr val="011634"/>
              </a:solidFill>
              <a:prstDash val="solid"/>
              <a:round/>
              <a:headEnd type="none" w="sm" len="sm"/>
              <a:tailEnd type="none" w="sm" len="sm"/>
            </a:ln>
          </p:spPr>
          <p:txBody>
            <a:bodyPr spcFirstLastPara="1" wrap="square" lIns="68550" tIns="68550" rIns="68550" bIns="68550" anchor="ctr" anchorCtr="0">
              <a:noAutofit/>
            </a:bodyPr>
            <a:lstStyle/>
            <a:p>
              <a:pPr marL="171450" indent="-171450">
                <a:buSzPts val="1200"/>
                <a:buChar char="•"/>
              </a:pPr>
              <a:r>
                <a:rPr lang="en-US" sz="1200" dirty="0">
                  <a:solidFill>
                    <a:schemeClr val="dk1"/>
                  </a:solidFill>
                  <a:latin typeface="Century Gothic" panose="020B0502020202020204" pitchFamily="34" charset="0"/>
                  <a:ea typeface="Century Gothic"/>
                  <a:cs typeface="Century Gothic"/>
                  <a:sym typeface="Century Gothic"/>
                </a:rPr>
                <a:t>Inclusion of additional unrequested criteria to improve ranking effectiveness</a:t>
              </a:r>
            </a:p>
            <a:p>
              <a:pPr>
                <a:buSzPts val="1200"/>
              </a:pPr>
              <a:endParaRPr lang="en-US">
                <a:solidFill>
                  <a:schemeClr val="dk1"/>
                </a:solidFill>
                <a:latin typeface="Century Gothic" panose="020B0502020202020204" pitchFamily="34" charset="0"/>
              </a:endParaRPr>
            </a:p>
            <a:p>
              <a:pPr marL="171450" indent="-171450">
                <a:buSzPts val="1200"/>
                <a:buChar char="•"/>
              </a:pPr>
              <a:r>
                <a:rPr lang="en-US" sz="1200" dirty="0">
                  <a:solidFill>
                    <a:schemeClr val="dk1"/>
                  </a:solidFill>
                  <a:latin typeface="Century Gothic" panose="020B0502020202020204" pitchFamily="34" charset="0"/>
                  <a:ea typeface="Century Gothic"/>
                  <a:cs typeface="Century Gothic"/>
                  <a:sym typeface="Century Gothic"/>
                </a:rPr>
                <a:t>Includes </a:t>
              </a:r>
              <a:r>
                <a:rPr lang="en-US" sz="1200" b="1" dirty="0" err="1">
                  <a:solidFill>
                    <a:schemeClr val="dk1"/>
                  </a:solidFill>
                  <a:latin typeface="Century Gothic" panose="020B0502020202020204" pitchFamily="34" charset="0"/>
                  <a:ea typeface="Century Gothic"/>
                  <a:cs typeface="Century Gothic"/>
                  <a:sym typeface="Century Gothic"/>
                </a:rPr>
                <a:t>MoA</a:t>
              </a:r>
              <a:r>
                <a:rPr lang="en-US" sz="1200" b="1" dirty="0">
                  <a:solidFill>
                    <a:schemeClr val="dk1"/>
                  </a:solidFill>
                  <a:latin typeface="Century Gothic" panose="020B0502020202020204" pitchFamily="34" charset="0"/>
                  <a:ea typeface="Century Gothic"/>
                  <a:cs typeface="Century Gothic"/>
                </a:rPr>
                <a:t> Approval</a:t>
              </a:r>
              <a:r>
                <a:rPr lang="en-US" sz="1200" dirty="0">
                  <a:solidFill>
                    <a:schemeClr val="dk1"/>
                  </a:solidFill>
                  <a:latin typeface="Century Gothic" panose="020B0502020202020204" pitchFamily="34" charset="0"/>
                  <a:ea typeface="Century Gothic"/>
                  <a:cs typeface="Century Gothic"/>
                </a:rPr>
                <a:t> and </a:t>
              </a:r>
              <a:r>
                <a:rPr lang="en-US" sz="1200" b="1" dirty="0">
                  <a:solidFill>
                    <a:schemeClr val="dk1"/>
                  </a:solidFill>
                  <a:latin typeface="Century Gothic" panose="020B0502020202020204" pitchFamily="34" charset="0"/>
                  <a:ea typeface="Century Gothic"/>
                  <a:cs typeface="Century Gothic"/>
                </a:rPr>
                <a:t>Proprietary level</a:t>
              </a:r>
              <a:endParaRPr lang="en-US" dirty="0">
                <a:solidFill>
                  <a:schemeClr val="dk1"/>
                </a:solidFill>
                <a:latin typeface="Century Gothic" panose="020B0502020202020204" pitchFamily="34" charset="0"/>
              </a:endParaRPr>
            </a:p>
          </p:txBody>
        </p:sp>
        <p:sp>
          <p:nvSpPr>
            <p:cNvPr id="11" name="Google Shape;757;p46">
              <a:extLst>
                <a:ext uri="{FF2B5EF4-FFF2-40B4-BE49-F238E27FC236}">
                  <a16:creationId xmlns:a16="http://schemas.microsoft.com/office/drawing/2014/main" id="{8B03A0AC-A9A3-894D-4578-37D398DB1F43}"/>
                </a:ext>
              </a:extLst>
            </p:cNvPr>
            <p:cNvSpPr/>
            <p:nvPr/>
          </p:nvSpPr>
          <p:spPr>
            <a:xfrm>
              <a:off x="596606" y="1192306"/>
              <a:ext cx="2682679" cy="289018"/>
            </a:xfrm>
            <a:prstGeom prst="rect">
              <a:avLst/>
            </a:prstGeom>
            <a:solidFill>
              <a:srgbClr val="011634"/>
            </a:solidFill>
            <a:ln w="9525" cap="flat" cmpd="sng">
              <a:solidFill>
                <a:srgbClr val="011634"/>
              </a:solidFill>
              <a:prstDash val="solid"/>
              <a:round/>
              <a:headEnd type="none" w="sm" len="sm"/>
              <a:tailEnd type="none" w="sm" len="sm"/>
            </a:ln>
          </p:spPr>
          <p:txBody>
            <a:bodyPr spcFirstLastPara="1" wrap="square" lIns="68550" tIns="68550" rIns="68550" bIns="6855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200" b="1" dirty="0">
                  <a:solidFill>
                    <a:schemeClr val="lt1"/>
                  </a:solidFill>
                  <a:latin typeface="Century Gothic" panose="020B0502020202020204" pitchFamily="34" charset="0"/>
                  <a:ea typeface="Century Gothic"/>
                  <a:cs typeface="Century Gothic"/>
                  <a:sym typeface="Century Gothic"/>
                </a:rPr>
                <a:t>Assumption</a:t>
              </a:r>
              <a:r>
                <a:rPr lang="en-US" sz="1200" b="1" i="0" u="none" strike="noStrike" cap="none" dirty="0">
                  <a:solidFill>
                    <a:schemeClr val="lt1"/>
                  </a:solidFill>
                  <a:latin typeface="Century Gothic" panose="020B0502020202020204" pitchFamily="34" charset="0"/>
                  <a:ea typeface="Century Gothic"/>
                  <a:cs typeface="Century Gothic"/>
                  <a:sym typeface="Century Gothic"/>
                </a:rPr>
                <a:t> 1</a:t>
              </a:r>
              <a:endParaRPr sz="1200" b="1" i="0" u="none" strike="noStrike" cap="none" dirty="0">
                <a:solidFill>
                  <a:schemeClr val="lt1"/>
                </a:solidFill>
                <a:latin typeface="Century Gothic" panose="020B0502020202020204" pitchFamily="34" charset="0"/>
                <a:ea typeface="Century Gothic"/>
                <a:cs typeface="Century Gothic"/>
                <a:sym typeface="Century Gothic"/>
              </a:endParaRPr>
            </a:p>
          </p:txBody>
        </p:sp>
        <p:sp>
          <p:nvSpPr>
            <p:cNvPr id="12" name="Google Shape;758;p46">
              <a:extLst>
                <a:ext uri="{FF2B5EF4-FFF2-40B4-BE49-F238E27FC236}">
                  <a16:creationId xmlns:a16="http://schemas.microsoft.com/office/drawing/2014/main" id="{382E1094-C46F-507D-AAC3-9A9D69A5B484}"/>
                </a:ext>
              </a:extLst>
            </p:cNvPr>
            <p:cNvSpPr/>
            <p:nvPr/>
          </p:nvSpPr>
          <p:spPr>
            <a:xfrm>
              <a:off x="3444810" y="1355955"/>
              <a:ext cx="2681278" cy="1258649"/>
            </a:xfrm>
            <a:prstGeom prst="rect">
              <a:avLst/>
            </a:prstGeom>
            <a:noFill/>
            <a:ln w="19050" cap="flat" cmpd="sng">
              <a:solidFill>
                <a:srgbClr val="011634"/>
              </a:solidFill>
              <a:prstDash val="solid"/>
              <a:round/>
              <a:headEnd type="none" w="sm" len="sm"/>
              <a:tailEnd type="none" w="sm" len="sm"/>
            </a:ln>
          </p:spPr>
          <p:txBody>
            <a:bodyPr spcFirstLastPara="1" wrap="square" lIns="68550" tIns="68550" rIns="68550" bIns="6855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lang="en-US" sz="1200" b="0" i="0" u="none" strike="noStrike" cap="none">
                <a:solidFill>
                  <a:schemeClr val="dk1"/>
                </a:solidFill>
                <a:latin typeface="Century Gothic" panose="020B0502020202020204" pitchFamily="34" charset="0"/>
                <a:ea typeface="Century Gothic"/>
                <a:cs typeface="Century Gothic"/>
              </a:endParaRPr>
            </a:p>
          </p:txBody>
        </p:sp>
        <p:sp>
          <p:nvSpPr>
            <p:cNvPr id="13" name="Google Shape;759;p46">
              <a:extLst>
                <a:ext uri="{FF2B5EF4-FFF2-40B4-BE49-F238E27FC236}">
                  <a16:creationId xmlns:a16="http://schemas.microsoft.com/office/drawing/2014/main" id="{7BCFAEA2-A349-C44D-2553-344021728DAD}"/>
                </a:ext>
              </a:extLst>
            </p:cNvPr>
            <p:cNvSpPr/>
            <p:nvPr/>
          </p:nvSpPr>
          <p:spPr>
            <a:xfrm>
              <a:off x="3443142" y="1192306"/>
              <a:ext cx="2682679" cy="289018"/>
            </a:xfrm>
            <a:prstGeom prst="rect">
              <a:avLst/>
            </a:prstGeom>
            <a:solidFill>
              <a:srgbClr val="011634"/>
            </a:solidFill>
            <a:ln w="9525" cap="flat" cmpd="sng">
              <a:solidFill>
                <a:srgbClr val="011634"/>
              </a:solidFill>
              <a:prstDash val="solid"/>
              <a:round/>
              <a:headEnd type="none" w="sm" len="sm"/>
              <a:tailEnd type="none" w="sm" len="sm"/>
            </a:ln>
          </p:spPr>
          <p:txBody>
            <a:bodyPr spcFirstLastPara="1" wrap="square" lIns="68550" tIns="68550" rIns="68550" bIns="6855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200" b="1" i="0" u="none" strike="noStrike" cap="none" dirty="0">
                  <a:solidFill>
                    <a:schemeClr val="lt1"/>
                  </a:solidFill>
                  <a:latin typeface="Century Gothic" panose="020B0502020202020204" pitchFamily="34" charset="0"/>
                  <a:ea typeface="Century Gothic"/>
                  <a:cs typeface="Century Gothic"/>
                  <a:sym typeface="Century Gothic"/>
                </a:rPr>
                <a:t>Assumption 2</a:t>
              </a:r>
              <a:endParaRPr lang="en-US" sz="1200" b="1" i="0" u="none" strike="noStrike" cap="none" dirty="0">
                <a:solidFill>
                  <a:schemeClr val="lt1"/>
                </a:solidFill>
                <a:latin typeface="Century Gothic" panose="020B0502020202020204" pitchFamily="34" charset="0"/>
                <a:ea typeface="Century Gothic"/>
                <a:cs typeface="Century Gothic"/>
              </a:endParaRPr>
            </a:p>
          </p:txBody>
        </p:sp>
        <p:sp>
          <p:nvSpPr>
            <p:cNvPr id="14" name="Google Shape;760;p46">
              <a:extLst>
                <a:ext uri="{FF2B5EF4-FFF2-40B4-BE49-F238E27FC236}">
                  <a16:creationId xmlns:a16="http://schemas.microsoft.com/office/drawing/2014/main" id="{6DFA0318-995B-EDF2-22E7-4E22B4AA314E}"/>
                </a:ext>
              </a:extLst>
            </p:cNvPr>
            <p:cNvSpPr/>
            <p:nvPr/>
          </p:nvSpPr>
          <p:spPr>
            <a:xfrm>
              <a:off x="6289411" y="1366346"/>
              <a:ext cx="2687610" cy="1248260"/>
            </a:xfrm>
            <a:prstGeom prst="rect">
              <a:avLst/>
            </a:prstGeom>
            <a:noFill/>
            <a:ln w="19050" cap="flat" cmpd="sng">
              <a:solidFill>
                <a:srgbClr val="011634"/>
              </a:solidFill>
              <a:prstDash val="solid"/>
              <a:round/>
              <a:headEnd type="none" w="sm" len="sm"/>
              <a:tailEnd type="none" w="sm" len="sm"/>
            </a:ln>
          </p:spPr>
          <p:txBody>
            <a:bodyPr spcFirstLastPara="1" wrap="square" lIns="68550" tIns="68550" rIns="68550" bIns="68550" anchor="ctr" anchorCtr="0">
              <a:noAutofit/>
            </a:bodyPr>
            <a:lstStyle/>
            <a:p>
              <a:pPr marL="0" marR="0" lvl="0" indent="0" algn="ctr" rtl="0">
                <a:lnSpc>
                  <a:spcPct val="100000"/>
                </a:lnSpc>
                <a:spcBef>
                  <a:spcPts val="0"/>
                </a:spcBef>
                <a:spcAft>
                  <a:spcPts val="0"/>
                </a:spcAft>
                <a:buClr>
                  <a:srgbClr val="000000"/>
                </a:buClr>
                <a:buSzPts val="1000"/>
                <a:buFont typeface="Arial"/>
                <a:buNone/>
              </a:pPr>
              <a:endParaRPr sz="1000" b="0" i="0" u="none" strike="noStrike" cap="none">
                <a:solidFill>
                  <a:schemeClr val="dk1"/>
                </a:solidFill>
                <a:latin typeface="Century Gothic" panose="020B0502020202020204" pitchFamily="34" charset="0"/>
                <a:ea typeface="Century Gothic"/>
                <a:cs typeface="Century Gothic"/>
                <a:sym typeface="Century Gothic"/>
              </a:endParaRPr>
            </a:p>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dk1"/>
                </a:solidFill>
                <a:latin typeface="Century Gothic" panose="020B0502020202020204" pitchFamily="34" charset="0"/>
                <a:ea typeface="Century Gothic"/>
                <a:cs typeface="Century Gothic"/>
                <a:sym typeface="Century Gothic"/>
              </a:endParaRPr>
            </a:p>
          </p:txBody>
        </p:sp>
        <p:sp>
          <p:nvSpPr>
            <p:cNvPr id="15" name="Google Shape;761;p46">
              <a:extLst>
                <a:ext uri="{FF2B5EF4-FFF2-40B4-BE49-F238E27FC236}">
                  <a16:creationId xmlns:a16="http://schemas.microsoft.com/office/drawing/2014/main" id="{6E42B8B2-9D57-307D-AF71-95129D21FF69}"/>
                </a:ext>
              </a:extLst>
            </p:cNvPr>
            <p:cNvSpPr/>
            <p:nvPr/>
          </p:nvSpPr>
          <p:spPr>
            <a:xfrm>
              <a:off x="6287743" y="1192306"/>
              <a:ext cx="2682679" cy="289018"/>
            </a:xfrm>
            <a:prstGeom prst="rect">
              <a:avLst/>
            </a:prstGeom>
            <a:solidFill>
              <a:srgbClr val="011634"/>
            </a:solidFill>
            <a:ln w="9525" cap="flat" cmpd="sng">
              <a:solidFill>
                <a:srgbClr val="011634"/>
              </a:solidFill>
              <a:prstDash val="solid"/>
              <a:round/>
              <a:headEnd type="none" w="sm" len="sm"/>
              <a:tailEnd type="none" w="sm" len="sm"/>
            </a:ln>
          </p:spPr>
          <p:txBody>
            <a:bodyPr spcFirstLastPara="1" wrap="square" lIns="68550" tIns="68550" rIns="68550" bIns="6855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200" b="1" i="0" u="none" strike="noStrike" cap="none" dirty="0">
                  <a:solidFill>
                    <a:schemeClr val="lt1"/>
                  </a:solidFill>
                  <a:latin typeface="Century Gothic" panose="020B0502020202020204" pitchFamily="34" charset="0"/>
                  <a:ea typeface="Century Gothic"/>
                  <a:cs typeface="Century Gothic"/>
                  <a:sym typeface="Century Gothic"/>
                </a:rPr>
                <a:t>Assumption 3</a:t>
              </a:r>
              <a:endParaRPr lang="en-US" sz="1200" b="1" i="0" u="none" strike="noStrike" cap="none" dirty="0">
                <a:solidFill>
                  <a:schemeClr val="lt1"/>
                </a:solidFill>
                <a:latin typeface="Century Gothic" panose="020B0502020202020204" pitchFamily="34" charset="0"/>
                <a:ea typeface="Century Gothic"/>
                <a:cs typeface="Century Gothic"/>
              </a:endParaRPr>
            </a:p>
          </p:txBody>
        </p:sp>
      </p:grpSp>
      <p:grpSp>
        <p:nvGrpSpPr>
          <p:cNvPr id="24" name="Google Shape;754;p46">
            <a:extLst>
              <a:ext uri="{FF2B5EF4-FFF2-40B4-BE49-F238E27FC236}">
                <a16:creationId xmlns:a16="http://schemas.microsoft.com/office/drawing/2014/main" id="{9FDAA75D-8E95-1533-9621-738F75BEEC2C}"/>
              </a:ext>
            </a:extLst>
          </p:cNvPr>
          <p:cNvGrpSpPr/>
          <p:nvPr/>
        </p:nvGrpSpPr>
        <p:grpSpPr>
          <a:xfrm>
            <a:off x="439836" y="3838190"/>
            <a:ext cx="8280139" cy="2483190"/>
            <a:chOff x="170061" y="1187327"/>
            <a:chExt cx="8800714" cy="1427279"/>
          </a:xfrm>
        </p:grpSpPr>
        <p:sp>
          <p:nvSpPr>
            <p:cNvPr id="25" name="Google Shape;755;p46">
              <a:extLst>
                <a:ext uri="{FF2B5EF4-FFF2-40B4-BE49-F238E27FC236}">
                  <a16:creationId xmlns:a16="http://schemas.microsoft.com/office/drawing/2014/main" id="{6F9721F9-ABF2-0AA2-91BF-0CA011712111}"/>
                </a:ext>
              </a:extLst>
            </p:cNvPr>
            <p:cNvSpPr/>
            <p:nvPr/>
          </p:nvSpPr>
          <p:spPr>
            <a:xfrm rot="-5400000">
              <a:off x="-389106" y="1756814"/>
              <a:ext cx="1416958" cy="298623"/>
            </a:xfrm>
            <a:prstGeom prst="rect">
              <a:avLst/>
            </a:prstGeom>
            <a:solidFill>
              <a:srgbClr val="011634"/>
            </a:solidFill>
            <a:ln w="9525" cap="flat" cmpd="sng">
              <a:solidFill>
                <a:srgbClr val="011634"/>
              </a:solidFill>
              <a:prstDash val="solid"/>
              <a:round/>
              <a:headEnd type="none" w="sm" len="sm"/>
              <a:tailEnd type="none" w="sm" len="sm"/>
            </a:ln>
          </p:spPr>
          <p:txBody>
            <a:bodyPr spcFirstLastPara="1" wrap="square" lIns="68550" tIns="68550" rIns="68550" bIns="68550" anchor="ctr" anchorCtr="0">
              <a:noAutofit/>
            </a:bodyPr>
            <a:lstStyle/>
            <a:p>
              <a:pPr marL="0" marR="0" lvl="0" indent="0" algn="ctr" rtl="0">
                <a:lnSpc>
                  <a:spcPct val="100000"/>
                </a:lnSpc>
                <a:spcBef>
                  <a:spcPts val="0"/>
                </a:spcBef>
                <a:spcAft>
                  <a:spcPts val="0"/>
                </a:spcAft>
                <a:buClr>
                  <a:srgbClr val="000000"/>
                </a:buClr>
                <a:buSzPts val="1050"/>
                <a:buFont typeface="Arial"/>
                <a:buNone/>
              </a:pPr>
              <a:r>
                <a:rPr lang="en-US" b="1" dirty="0">
                  <a:solidFill>
                    <a:schemeClr val="lt1"/>
                  </a:solidFill>
                  <a:latin typeface="Century Gothic" panose="020B0502020202020204" pitchFamily="34" charset="0"/>
                  <a:sym typeface="Century Gothic"/>
                </a:rPr>
                <a:t>Constraints</a:t>
              </a:r>
              <a:endParaRPr b="1" i="0" u="none" strike="noStrike" cap="none" dirty="0">
                <a:solidFill>
                  <a:srgbClr val="000000"/>
                </a:solidFill>
                <a:latin typeface="Century Gothic" panose="020B0502020202020204" pitchFamily="34" charset="0"/>
                <a:sym typeface="Arial"/>
              </a:endParaRPr>
            </a:p>
          </p:txBody>
        </p:sp>
        <p:sp>
          <p:nvSpPr>
            <p:cNvPr id="26" name="Google Shape;756;p46">
              <a:extLst>
                <a:ext uri="{FF2B5EF4-FFF2-40B4-BE49-F238E27FC236}">
                  <a16:creationId xmlns:a16="http://schemas.microsoft.com/office/drawing/2014/main" id="{6CAB3DFF-5885-E9B9-0092-E9716B81CEFA}"/>
                </a:ext>
              </a:extLst>
            </p:cNvPr>
            <p:cNvSpPr/>
            <p:nvPr/>
          </p:nvSpPr>
          <p:spPr>
            <a:xfrm>
              <a:off x="598274" y="1197647"/>
              <a:ext cx="2681278" cy="1416958"/>
            </a:xfrm>
            <a:prstGeom prst="rect">
              <a:avLst/>
            </a:prstGeom>
            <a:noFill/>
            <a:ln w="19050" cap="flat" cmpd="sng">
              <a:solidFill>
                <a:srgbClr val="011634"/>
              </a:solidFill>
              <a:prstDash val="solid"/>
              <a:round/>
              <a:headEnd type="none" w="sm" len="sm"/>
              <a:tailEnd type="none" w="sm" len="sm"/>
            </a:ln>
          </p:spPr>
          <p:txBody>
            <a:bodyPr spcFirstLastPara="1" wrap="square" lIns="68550" tIns="68550" rIns="68550" bIns="68550" anchor="ctr" anchorCtr="0">
              <a:noAutofit/>
            </a:bodyPr>
            <a:lstStyle/>
            <a:p>
              <a:pPr marL="171450" indent="-171450">
                <a:buSzPts val="1200"/>
                <a:buChar char="•"/>
              </a:pPr>
              <a:endParaRPr lang="en-US" sz="1200">
                <a:solidFill>
                  <a:schemeClr val="dk1"/>
                </a:solidFill>
                <a:latin typeface="Century Gothic" panose="020B0502020202020204" pitchFamily="34" charset="0"/>
                <a:ea typeface="Century Gothic"/>
                <a:cs typeface="Century Gothic"/>
              </a:endParaRPr>
            </a:p>
            <a:p>
              <a:pPr marL="171450" indent="-171450">
                <a:buSzPts val="1200"/>
                <a:buChar char="•"/>
              </a:pPr>
              <a:r>
                <a:rPr lang="en-US" sz="1200" dirty="0">
                  <a:solidFill>
                    <a:schemeClr val="dk1"/>
                  </a:solidFill>
                  <a:latin typeface="Century Gothic" panose="020B0502020202020204" pitchFamily="34" charset="0"/>
                  <a:ea typeface="Century Gothic"/>
                  <a:cs typeface="Century Gothic"/>
                </a:rPr>
                <a:t>High number of drugs results in high saturation of similar rankings</a:t>
              </a:r>
            </a:p>
            <a:p>
              <a:pPr>
                <a:buSzPts val="1200"/>
              </a:pPr>
              <a:endParaRPr lang="en-US">
                <a:solidFill>
                  <a:schemeClr val="dk1"/>
                </a:solidFill>
                <a:latin typeface="Century Gothic" panose="020B0502020202020204" pitchFamily="34" charset="0"/>
              </a:endParaRPr>
            </a:p>
            <a:p>
              <a:pPr marL="171450" indent="-171450">
                <a:buSzPts val="1200"/>
                <a:buChar char="•"/>
              </a:pPr>
              <a:r>
                <a:rPr lang="en-US" sz="1200" dirty="0">
                  <a:solidFill>
                    <a:schemeClr val="dk1"/>
                  </a:solidFill>
                  <a:latin typeface="Century Gothic" panose="020B0502020202020204" pitchFamily="34" charset="0"/>
                  <a:ea typeface="Century Gothic"/>
                  <a:cs typeface="Century Gothic"/>
                </a:rPr>
                <a:t>Results in occasional negligible difference </a:t>
              </a:r>
              <a:r>
                <a:rPr lang="en-US" sz="1200" b="1" dirty="0">
                  <a:solidFill>
                    <a:schemeClr val="dk1"/>
                  </a:solidFill>
                  <a:latin typeface="Century Gothic" panose="020B0502020202020204" pitchFamily="34" charset="0"/>
                  <a:ea typeface="Century Gothic"/>
                  <a:cs typeface="Century Gothic"/>
                </a:rPr>
                <a:t>between drug rankings</a:t>
              </a:r>
            </a:p>
          </p:txBody>
        </p:sp>
        <p:sp>
          <p:nvSpPr>
            <p:cNvPr id="27" name="Google Shape;757;p46">
              <a:extLst>
                <a:ext uri="{FF2B5EF4-FFF2-40B4-BE49-F238E27FC236}">
                  <a16:creationId xmlns:a16="http://schemas.microsoft.com/office/drawing/2014/main" id="{424EE2EA-4DD8-7694-17FE-4C45B2CA6ABA}"/>
                </a:ext>
              </a:extLst>
            </p:cNvPr>
            <p:cNvSpPr/>
            <p:nvPr/>
          </p:nvSpPr>
          <p:spPr>
            <a:xfrm>
              <a:off x="596606" y="1192306"/>
              <a:ext cx="2682679" cy="289018"/>
            </a:xfrm>
            <a:prstGeom prst="rect">
              <a:avLst/>
            </a:prstGeom>
            <a:solidFill>
              <a:srgbClr val="011634"/>
            </a:solidFill>
            <a:ln w="9525" cap="flat" cmpd="sng">
              <a:solidFill>
                <a:srgbClr val="011634"/>
              </a:solidFill>
              <a:prstDash val="solid"/>
              <a:round/>
              <a:headEnd type="none" w="sm" len="sm"/>
              <a:tailEnd type="none" w="sm" len="sm"/>
            </a:ln>
          </p:spPr>
          <p:txBody>
            <a:bodyPr spcFirstLastPara="1" wrap="square" lIns="68550" tIns="68550" rIns="68550" bIns="6855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200" b="1" dirty="0">
                  <a:solidFill>
                    <a:schemeClr val="lt1"/>
                  </a:solidFill>
                  <a:latin typeface="Century Gothic" panose="020B0502020202020204" pitchFamily="34" charset="0"/>
                  <a:ea typeface="Century Gothic"/>
                  <a:cs typeface="Century Gothic"/>
                  <a:sym typeface="Century Gothic"/>
                </a:rPr>
                <a:t>Constraint 1</a:t>
              </a:r>
              <a:endParaRPr sz="1200" b="1" i="0" u="none" strike="noStrike" cap="none" dirty="0">
                <a:solidFill>
                  <a:schemeClr val="lt1"/>
                </a:solidFill>
                <a:latin typeface="Century Gothic" panose="020B0502020202020204" pitchFamily="34" charset="0"/>
                <a:ea typeface="Century Gothic"/>
                <a:cs typeface="Century Gothic"/>
                <a:sym typeface="Century Gothic"/>
              </a:endParaRPr>
            </a:p>
          </p:txBody>
        </p:sp>
        <p:sp>
          <p:nvSpPr>
            <p:cNvPr id="28" name="Google Shape;758;p46">
              <a:extLst>
                <a:ext uri="{FF2B5EF4-FFF2-40B4-BE49-F238E27FC236}">
                  <a16:creationId xmlns:a16="http://schemas.microsoft.com/office/drawing/2014/main" id="{A79BD089-8F23-53BA-372E-E5F87F77B82C}"/>
                </a:ext>
              </a:extLst>
            </p:cNvPr>
            <p:cNvSpPr/>
            <p:nvPr/>
          </p:nvSpPr>
          <p:spPr>
            <a:xfrm>
              <a:off x="3451056" y="1190447"/>
              <a:ext cx="2668787" cy="1424158"/>
            </a:xfrm>
            <a:prstGeom prst="rect">
              <a:avLst/>
            </a:prstGeom>
            <a:noFill/>
            <a:ln w="19050" cap="flat" cmpd="sng">
              <a:solidFill>
                <a:srgbClr val="011634"/>
              </a:solidFill>
              <a:prstDash val="solid"/>
              <a:round/>
              <a:headEnd type="none" w="sm" len="sm"/>
              <a:tailEnd type="none" w="sm" len="sm"/>
            </a:ln>
          </p:spPr>
          <p:txBody>
            <a:bodyPr spcFirstLastPara="1" wrap="square" lIns="68550" tIns="68550" rIns="68550" bIns="68550" anchor="ctr" anchorCtr="0">
              <a:noAutofit/>
            </a:bodyPr>
            <a:lstStyle/>
            <a:p>
              <a:pPr marL="171450" indent="-171450">
                <a:buSzPts val="1200"/>
                <a:buChar char="•"/>
              </a:pPr>
              <a:r>
                <a:rPr lang="en-US" sz="1200" dirty="0">
                  <a:solidFill>
                    <a:schemeClr val="dk1"/>
                  </a:solidFill>
                  <a:latin typeface="Century Gothic" panose="020B0502020202020204" pitchFamily="34" charset="0"/>
                  <a:ea typeface="Century Gothic"/>
                  <a:cs typeface="Century Gothic"/>
                </a:rPr>
                <a:t>Needs to be </a:t>
              </a:r>
              <a:r>
                <a:rPr lang="en-US" sz="1200" b="1" dirty="0">
                  <a:solidFill>
                    <a:schemeClr val="dk1"/>
                  </a:solidFill>
                  <a:latin typeface="Century Gothic" panose="020B0502020202020204" pitchFamily="34" charset="0"/>
                  <a:ea typeface="Century Gothic"/>
                  <a:cs typeface="Century Gothic"/>
                </a:rPr>
                <a:t>online</a:t>
              </a:r>
              <a:r>
                <a:rPr lang="en-US" sz="1200" dirty="0">
                  <a:solidFill>
                    <a:schemeClr val="dk1"/>
                  </a:solidFill>
                  <a:latin typeface="Century Gothic" panose="020B0502020202020204" pitchFamily="34" charset="0"/>
                  <a:ea typeface="Century Gothic"/>
                  <a:cs typeface="Century Gothic"/>
                </a:rPr>
                <a:t> in-order-to run properly</a:t>
              </a:r>
            </a:p>
            <a:p>
              <a:pPr>
                <a:buSzPts val="1200"/>
              </a:pPr>
              <a:endParaRPr lang="en-US">
                <a:solidFill>
                  <a:schemeClr val="dk1"/>
                </a:solidFill>
                <a:latin typeface="Century Gothic" panose="020B0502020202020204" pitchFamily="34" charset="0"/>
              </a:endParaRPr>
            </a:p>
            <a:p>
              <a:pPr marL="171450" indent="-171450">
                <a:buSzPts val="1200"/>
                <a:buFont typeface="Arial"/>
                <a:buChar char="•"/>
              </a:pPr>
              <a:r>
                <a:rPr lang="en-US" sz="1200" dirty="0">
                  <a:solidFill>
                    <a:schemeClr val="dk1"/>
                  </a:solidFill>
                  <a:latin typeface="Century Gothic" panose="020B0502020202020204" pitchFamily="34" charset="0"/>
                  <a:ea typeface="Century Gothic"/>
                  <a:cs typeface="Century Gothic"/>
                </a:rPr>
                <a:t>Result of web-scraping for company data</a:t>
              </a:r>
            </a:p>
            <a:p>
              <a:pPr marL="171450" indent="-171450">
                <a:buSzPts val="1200"/>
                <a:buFont typeface="Arial"/>
                <a:buChar char="•"/>
              </a:pPr>
              <a:endParaRPr lang="en-US" sz="1200">
                <a:solidFill>
                  <a:schemeClr val="dk1"/>
                </a:solidFill>
                <a:latin typeface="Century Gothic" panose="020B0502020202020204" pitchFamily="34" charset="0"/>
                <a:ea typeface="Century Gothic"/>
                <a:cs typeface="Century Gothic"/>
              </a:endParaRPr>
            </a:p>
          </p:txBody>
        </p:sp>
        <p:sp>
          <p:nvSpPr>
            <p:cNvPr id="29" name="Google Shape;759;p46">
              <a:extLst>
                <a:ext uri="{FF2B5EF4-FFF2-40B4-BE49-F238E27FC236}">
                  <a16:creationId xmlns:a16="http://schemas.microsoft.com/office/drawing/2014/main" id="{0136DE4E-98CC-8729-09A8-0C1FD77CEE8D}"/>
                </a:ext>
              </a:extLst>
            </p:cNvPr>
            <p:cNvSpPr/>
            <p:nvPr/>
          </p:nvSpPr>
          <p:spPr>
            <a:xfrm>
              <a:off x="3443142" y="1192306"/>
              <a:ext cx="2682679" cy="289018"/>
            </a:xfrm>
            <a:prstGeom prst="rect">
              <a:avLst/>
            </a:prstGeom>
            <a:solidFill>
              <a:srgbClr val="011634"/>
            </a:solidFill>
            <a:ln w="9525" cap="flat" cmpd="sng">
              <a:solidFill>
                <a:srgbClr val="011634"/>
              </a:solidFill>
              <a:prstDash val="solid"/>
              <a:round/>
              <a:headEnd type="none" w="sm" len="sm"/>
              <a:tailEnd type="none" w="sm" len="sm"/>
            </a:ln>
          </p:spPr>
          <p:txBody>
            <a:bodyPr spcFirstLastPara="1" wrap="square" lIns="68550" tIns="68550" rIns="68550" bIns="6855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200" b="1" i="0" u="none" strike="noStrike" cap="none" dirty="0">
                  <a:solidFill>
                    <a:schemeClr val="lt1"/>
                  </a:solidFill>
                  <a:latin typeface="Century Gothic" panose="020B0502020202020204" pitchFamily="34" charset="0"/>
                  <a:ea typeface="Century Gothic"/>
                  <a:cs typeface="Century Gothic"/>
                  <a:sym typeface="Century Gothic"/>
                </a:rPr>
                <a:t>Constraint 2</a:t>
              </a:r>
              <a:endParaRPr sz="1200" b="1" i="0" u="none" strike="noStrike" cap="none" dirty="0">
                <a:solidFill>
                  <a:schemeClr val="lt1"/>
                </a:solidFill>
                <a:latin typeface="Century Gothic" panose="020B0502020202020204" pitchFamily="34" charset="0"/>
                <a:ea typeface="Century Gothic"/>
                <a:cs typeface="Century Gothic"/>
                <a:sym typeface="Century Gothic"/>
              </a:endParaRPr>
            </a:p>
          </p:txBody>
        </p:sp>
        <p:sp>
          <p:nvSpPr>
            <p:cNvPr id="30" name="Google Shape;760;p46">
              <a:extLst>
                <a:ext uri="{FF2B5EF4-FFF2-40B4-BE49-F238E27FC236}">
                  <a16:creationId xmlns:a16="http://schemas.microsoft.com/office/drawing/2014/main" id="{4C18D31D-C285-E5EA-06BD-640ADB63A66B}"/>
                </a:ext>
              </a:extLst>
            </p:cNvPr>
            <p:cNvSpPr/>
            <p:nvPr/>
          </p:nvSpPr>
          <p:spPr>
            <a:xfrm>
              <a:off x="6295656" y="1187327"/>
              <a:ext cx="2675119" cy="1427279"/>
            </a:xfrm>
            <a:prstGeom prst="rect">
              <a:avLst/>
            </a:prstGeom>
            <a:noFill/>
            <a:ln w="19050" cap="flat" cmpd="sng">
              <a:solidFill>
                <a:srgbClr val="011634"/>
              </a:solidFill>
              <a:prstDash val="solid"/>
              <a:round/>
              <a:headEnd type="none" w="sm" len="sm"/>
              <a:tailEnd type="none" w="sm" len="sm"/>
            </a:ln>
          </p:spPr>
          <p:txBody>
            <a:bodyPr spcFirstLastPara="1" wrap="square" lIns="68550" tIns="68550" rIns="68550" bIns="68550" anchor="ctr" anchorCtr="0">
              <a:noAutofit/>
            </a:bodyPr>
            <a:lstStyle/>
            <a:p>
              <a:pPr marL="171450" indent="-171450">
                <a:buSzPts val="1200"/>
                <a:buChar char="•"/>
              </a:pPr>
              <a:r>
                <a:rPr lang="en-US" sz="1200" dirty="0">
                  <a:solidFill>
                    <a:schemeClr val="dk1"/>
                  </a:solidFill>
                  <a:latin typeface="Century Gothic" panose="020B0502020202020204" pitchFamily="34" charset="0"/>
                  <a:ea typeface="Century Gothic"/>
                  <a:cs typeface="Century Gothic"/>
                </a:rPr>
                <a:t>Does not display company </a:t>
              </a:r>
              <a:r>
                <a:rPr lang="en-US" sz="1200" b="1" dirty="0">
                  <a:solidFill>
                    <a:schemeClr val="dk1"/>
                  </a:solidFill>
                  <a:latin typeface="Century Gothic" panose="020B0502020202020204" pitchFamily="34" charset="0"/>
                  <a:ea typeface="Century Gothic"/>
                  <a:cs typeface="Century Gothic"/>
                </a:rPr>
                <a:t>contact information</a:t>
              </a:r>
            </a:p>
            <a:p>
              <a:pPr>
                <a:buSzPts val="1200"/>
              </a:pPr>
              <a:endParaRPr lang="en-US">
                <a:solidFill>
                  <a:schemeClr val="dk1"/>
                </a:solidFill>
                <a:latin typeface="Century Gothic" panose="020B0502020202020204" pitchFamily="34" charset="0"/>
              </a:endParaRPr>
            </a:p>
            <a:p>
              <a:pPr marL="171450" indent="-171450">
                <a:buSzPts val="1200"/>
                <a:buFont typeface="Arial"/>
                <a:buChar char="•"/>
              </a:pPr>
              <a:r>
                <a:rPr lang="en-US" sz="1200" dirty="0">
                  <a:solidFill>
                    <a:schemeClr val="dk1"/>
                  </a:solidFill>
                  <a:latin typeface="Century Gothic" panose="020B0502020202020204" pitchFamily="34" charset="0"/>
                  <a:ea typeface="Century Gothic"/>
                  <a:cs typeface="Century Gothic"/>
                </a:rPr>
                <a:t>Requires use of separate program </a:t>
              </a:r>
              <a:r>
                <a:rPr lang="en-US" sz="1200" b="1" dirty="0" err="1">
                  <a:solidFill>
                    <a:schemeClr val="dk1"/>
                  </a:solidFill>
                  <a:latin typeface="Century Gothic" panose="020B0502020202020204" pitchFamily="34" charset="0"/>
                  <a:ea typeface="Century Gothic"/>
                  <a:cs typeface="Century Gothic"/>
                </a:rPr>
                <a:t>Zymewire</a:t>
              </a:r>
              <a:endParaRPr lang="en-US" sz="1200" b="1" dirty="0">
                <a:solidFill>
                  <a:schemeClr val="dk1"/>
                </a:solidFill>
                <a:latin typeface="Century Gothic" panose="020B0502020202020204" pitchFamily="34" charset="0"/>
                <a:ea typeface="Century Gothic"/>
                <a:cs typeface="Century Gothic"/>
              </a:endParaRPr>
            </a:p>
            <a:p>
              <a:pPr marL="171450" indent="-171450">
                <a:buSzPts val="1200"/>
                <a:buFont typeface="Arial"/>
                <a:buChar char="•"/>
              </a:pPr>
              <a:endParaRPr lang="en-US" sz="1200" b="1">
                <a:solidFill>
                  <a:schemeClr val="dk1"/>
                </a:solidFill>
                <a:latin typeface="Century Gothic" panose="020B0502020202020204" pitchFamily="34" charset="0"/>
                <a:ea typeface="Century Gothic"/>
                <a:cs typeface="Century Gothic"/>
              </a:endParaRPr>
            </a:p>
          </p:txBody>
        </p:sp>
        <p:sp>
          <p:nvSpPr>
            <p:cNvPr id="31" name="Google Shape;761;p46">
              <a:extLst>
                <a:ext uri="{FF2B5EF4-FFF2-40B4-BE49-F238E27FC236}">
                  <a16:creationId xmlns:a16="http://schemas.microsoft.com/office/drawing/2014/main" id="{3BAC0A23-2382-6E60-6E26-451C4DBE2D61}"/>
                </a:ext>
              </a:extLst>
            </p:cNvPr>
            <p:cNvSpPr/>
            <p:nvPr/>
          </p:nvSpPr>
          <p:spPr>
            <a:xfrm>
              <a:off x="6287743" y="1192306"/>
              <a:ext cx="2682679" cy="289018"/>
            </a:xfrm>
            <a:prstGeom prst="rect">
              <a:avLst/>
            </a:prstGeom>
            <a:solidFill>
              <a:srgbClr val="011634"/>
            </a:solidFill>
            <a:ln w="9525" cap="flat" cmpd="sng">
              <a:solidFill>
                <a:srgbClr val="011634"/>
              </a:solidFill>
              <a:prstDash val="solid"/>
              <a:round/>
              <a:headEnd type="none" w="sm" len="sm"/>
              <a:tailEnd type="none" w="sm" len="sm"/>
            </a:ln>
          </p:spPr>
          <p:txBody>
            <a:bodyPr spcFirstLastPara="1" wrap="square" lIns="68550" tIns="68550" rIns="68550" bIns="6855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200" b="1" i="0" u="none" strike="noStrike" cap="none" dirty="0">
                  <a:solidFill>
                    <a:schemeClr val="lt1"/>
                  </a:solidFill>
                  <a:latin typeface="Century Gothic" panose="020B0502020202020204" pitchFamily="34" charset="0"/>
                  <a:ea typeface="Century Gothic"/>
                  <a:cs typeface="Century Gothic"/>
                  <a:sym typeface="Century Gothic"/>
                </a:rPr>
                <a:t>Constraint 3</a:t>
              </a:r>
              <a:endParaRPr sz="1200" b="1" i="0" u="none" strike="noStrike" cap="none" dirty="0">
                <a:solidFill>
                  <a:schemeClr val="lt1"/>
                </a:solidFill>
                <a:latin typeface="Century Gothic" panose="020B0502020202020204" pitchFamily="34" charset="0"/>
                <a:ea typeface="Century Gothic"/>
                <a:cs typeface="Century Gothic"/>
                <a:sym typeface="Century Gothic"/>
              </a:endParaRPr>
            </a:p>
          </p:txBody>
        </p:sp>
      </p:grpSp>
      <p:sp>
        <p:nvSpPr>
          <p:cNvPr id="7" name="TextBox 6">
            <a:extLst>
              <a:ext uri="{FF2B5EF4-FFF2-40B4-BE49-F238E27FC236}">
                <a16:creationId xmlns:a16="http://schemas.microsoft.com/office/drawing/2014/main" id="{E72D3864-0613-C87C-DEB7-C77BC98CB4B2}"/>
              </a:ext>
            </a:extLst>
          </p:cNvPr>
          <p:cNvSpPr txBox="1"/>
          <p:nvPr/>
        </p:nvSpPr>
        <p:spPr>
          <a:xfrm>
            <a:off x="3529542" y="1818198"/>
            <a:ext cx="2508137"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171450" indent="-171450">
              <a:buChar char="•"/>
            </a:pPr>
            <a:r>
              <a:rPr lang="en-US" sz="1200" b="1" dirty="0">
                <a:solidFill>
                  <a:schemeClr val="tx1">
                    <a:lumMod val="95000"/>
                    <a:lumOff val="5000"/>
                  </a:schemeClr>
                </a:solidFill>
                <a:latin typeface="Century Gothic" panose="020B0502020202020204" pitchFamily="34" charset="0"/>
                <a:cs typeface="Segoe UI"/>
              </a:rPr>
              <a:t>​</a:t>
            </a:r>
            <a:r>
              <a:rPr lang="en-US" sz="1200" dirty="0">
                <a:solidFill>
                  <a:schemeClr val="tx1">
                    <a:lumMod val="95000"/>
                    <a:lumOff val="5000"/>
                  </a:schemeClr>
                </a:solidFill>
                <a:latin typeface="Century Gothic" panose="020B0502020202020204" pitchFamily="34" charset="0"/>
                <a:cs typeface="Segoe UI"/>
              </a:rPr>
              <a:t>If company is privately owned and not listed in the stock market, we assume that the company is either </a:t>
            </a:r>
            <a:r>
              <a:rPr lang="en-US" sz="1200" b="1" dirty="0">
                <a:solidFill>
                  <a:schemeClr val="tx1">
                    <a:lumMod val="95000"/>
                    <a:lumOff val="5000"/>
                  </a:schemeClr>
                </a:solidFill>
                <a:latin typeface="Century Gothic" panose="020B0502020202020204" pitchFamily="34" charset="0"/>
                <a:cs typeface="Segoe UI"/>
              </a:rPr>
              <a:t>small</a:t>
            </a:r>
            <a:r>
              <a:rPr lang="en-US" sz="1200" dirty="0">
                <a:solidFill>
                  <a:schemeClr val="tx1">
                    <a:lumMod val="95000"/>
                    <a:lumOff val="5000"/>
                  </a:schemeClr>
                </a:solidFill>
                <a:latin typeface="Century Gothic" panose="020B0502020202020204" pitchFamily="34" charset="0"/>
                <a:cs typeface="Segoe UI"/>
              </a:rPr>
              <a:t> or </a:t>
            </a:r>
            <a:r>
              <a:rPr lang="en-US" sz="1200" b="1" dirty="0">
                <a:solidFill>
                  <a:schemeClr val="tx1">
                    <a:lumMod val="95000"/>
                    <a:lumOff val="5000"/>
                  </a:schemeClr>
                </a:solidFill>
                <a:latin typeface="Century Gothic" panose="020B0502020202020204" pitchFamily="34" charset="0"/>
                <a:cs typeface="Segoe UI"/>
              </a:rPr>
              <a:t>mid-sized</a:t>
            </a:r>
            <a:endParaRPr lang="en-US" sz="1200" b="1" dirty="0">
              <a:solidFill>
                <a:schemeClr val="tx1">
                  <a:lumMod val="95000"/>
                  <a:lumOff val="5000"/>
                </a:schemeClr>
              </a:solidFill>
              <a:latin typeface="Century Gothic" panose="020B0502020202020204" pitchFamily="34" charset="0"/>
            </a:endParaRPr>
          </a:p>
          <a:p>
            <a:pPr algn="ctr"/>
            <a:endParaRPr lang="en-US" sz="1200" b="1">
              <a:solidFill>
                <a:schemeClr val="tx1">
                  <a:lumMod val="95000"/>
                  <a:lumOff val="5000"/>
                </a:schemeClr>
              </a:solidFill>
              <a:latin typeface="Century Gothic" panose="020B0502020202020204" pitchFamily="34" charset="0"/>
              <a:cs typeface="Segoe UI"/>
            </a:endParaRPr>
          </a:p>
        </p:txBody>
      </p:sp>
      <p:sp>
        <p:nvSpPr>
          <p:cNvPr id="2" name="TextBox 1">
            <a:extLst>
              <a:ext uri="{FF2B5EF4-FFF2-40B4-BE49-F238E27FC236}">
                <a16:creationId xmlns:a16="http://schemas.microsoft.com/office/drawing/2014/main" id="{C9C17DA0-B701-0C26-5641-309D9A70128C}"/>
              </a:ext>
            </a:extLst>
          </p:cNvPr>
          <p:cNvSpPr txBox="1"/>
          <p:nvPr/>
        </p:nvSpPr>
        <p:spPr>
          <a:xfrm>
            <a:off x="6209223" y="1842904"/>
            <a:ext cx="2508136"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171450" indent="-171450">
              <a:buChar char="•"/>
            </a:pPr>
            <a:r>
              <a:rPr lang="en-US" sz="1200" dirty="0">
                <a:solidFill>
                  <a:schemeClr val="tx1"/>
                </a:solidFill>
                <a:latin typeface="Century Gothic" panose="020B0502020202020204" pitchFamily="34" charset="0"/>
              </a:rPr>
              <a:t>The data from CDC</a:t>
            </a:r>
            <a:r>
              <a:rPr lang="en-US" sz="1200" b="1" dirty="0">
                <a:solidFill>
                  <a:schemeClr val="tx1"/>
                </a:solidFill>
                <a:latin typeface="Century Gothic" panose="020B0502020202020204" pitchFamily="34" charset="0"/>
              </a:rPr>
              <a:t> </a:t>
            </a:r>
            <a:r>
              <a:rPr lang="en-US" sz="1200" dirty="0">
                <a:solidFill>
                  <a:schemeClr val="tx1"/>
                </a:solidFill>
                <a:latin typeface="Century Gothic" panose="020B0502020202020204" pitchFamily="34" charset="0"/>
              </a:rPr>
              <a:t>is complete and has </a:t>
            </a:r>
            <a:r>
              <a:rPr lang="en-US" sz="1200" b="1" dirty="0">
                <a:solidFill>
                  <a:schemeClr val="tx1"/>
                </a:solidFill>
                <a:latin typeface="Century Gothic" panose="020B0502020202020204" pitchFamily="34" charset="0"/>
              </a:rPr>
              <a:t>no missing values</a:t>
            </a:r>
            <a:r>
              <a:rPr lang="en-US" sz="1200" dirty="0">
                <a:solidFill>
                  <a:schemeClr val="tx1"/>
                </a:solidFill>
                <a:latin typeface="Century Gothic" panose="020B0502020202020204" pitchFamily="34" charset="0"/>
              </a:rPr>
              <a:t> for company, product, category and phase</a:t>
            </a:r>
            <a:endParaRPr lang="en-US" sz="1200" dirty="0">
              <a:latin typeface="Century Gothic" panose="020B0502020202020204" pitchFamily="34" charset="0"/>
            </a:endParaRPr>
          </a:p>
        </p:txBody>
      </p:sp>
      <p:pic>
        <p:nvPicPr>
          <p:cNvPr id="6" name="Graphic 5" descr="Medicine with solid fill">
            <a:extLst>
              <a:ext uri="{FF2B5EF4-FFF2-40B4-BE49-F238E27FC236}">
                <a16:creationId xmlns:a16="http://schemas.microsoft.com/office/drawing/2014/main" id="{86B6B09B-F9E7-439D-D620-6C1FCC45CC0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20475" y="3046627"/>
            <a:ext cx="628014" cy="622138"/>
          </a:xfrm>
          <a:prstGeom prst="rect">
            <a:avLst/>
          </a:prstGeom>
        </p:spPr>
      </p:pic>
      <p:pic>
        <p:nvPicPr>
          <p:cNvPr id="16" name="Graphic 15" descr="Wi-Fi with solid fill">
            <a:extLst>
              <a:ext uri="{FF2B5EF4-FFF2-40B4-BE49-F238E27FC236}">
                <a16:creationId xmlns:a16="http://schemas.microsoft.com/office/drawing/2014/main" id="{E95D27EF-6F0A-443C-1C28-85FC1226DCD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276117" y="5602836"/>
            <a:ext cx="790992" cy="790992"/>
          </a:xfrm>
          <a:prstGeom prst="rect">
            <a:avLst/>
          </a:prstGeom>
        </p:spPr>
      </p:pic>
      <p:pic>
        <p:nvPicPr>
          <p:cNvPr id="18" name="Graphic 17" descr="Address Book with solid fill">
            <a:extLst>
              <a:ext uri="{FF2B5EF4-FFF2-40B4-BE49-F238E27FC236}">
                <a16:creationId xmlns:a16="http://schemas.microsoft.com/office/drawing/2014/main" id="{515FDA97-B78D-D543-B647-AD933A49F64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012797" y="5638095"/>
            <a:ext cx="708719" cy="685214"/>
          </a:xfrm>
          <a:prstGeom prst="rect">
            <a:avLst/>
          </a:prstGeom>
        </p:spPr>
      </p:pic>
      <p:pic>
        <p:nvPicPr>
          <p:cNvPr id="17" name="Graphic 16" descr="Factory with solid fill">
            <a:extLst>
              <a:ext uri="{FF2B5EF4-FFF2-40B4-BE49-F238E27FC236}">
                <a16:creationId xmlns:a16="http://schemas.microsoft.com/office/drawing/2014/main" id="{A9C0F5B7-43FC-E8ED-DECE-1DA37EFFC98A}"/>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384146" y="3036443"/>
            <a:ext cx="638200" cy="644078"/>
          </a:xfrm>
          <a:prstGeom prst="rect">
            <a:avLst/>
          </a:prstGeom>
        </p:spPr>
      </p:pic>
      <p:pic>
        <p:nvPicPr>
          <p:cNvPr id="19" name="Graphic 18" descr="Folder Search with solid fill">
            <a:extLst>
              <a:ext uri="{FF2B5EF4-FFF2-40B4-BE49-F238E27FC236}">
                <a16:creationId xmlns:a16="http://schemas.microsoft.com/office/drawing/2014/main" id="{95F1F5FA-23A6-47B3-6C3F-1AA7A6F1358F}"/>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8105015" y="3071700"/>
            <a:ext cx="602941" cy="597065"/>
          </a:xfrm>
          <a:prstGeom prst="rect">
            <a:avLst/>
          </a:prstGeom>
        </p:spPr>
      </p:pic>
      <p:pic>
        <p:nvPicPr>
          <p:cNvPr id="20" name="Graphic 19" descr="Priorities with solid fill">
            <a:extLst>
              <a:ext uri="{FF2B5EF4-FFF2-40B4-BE49-F238E27FC236}">
                <a16:creationId xmlns:a16="http://schemas.microsoft.com/office/drawing/2014/main" id="{216BF9E9-A88B-40D4-8D1F-97A53FE62A9E}"/>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2810192" y="5792571"/>
            <a:ext cx="538298" cy="538298"/>
          </a:xfrm>
          <a:prstGeom prst="rect">
            <a:avLst/>
          </a:prstGeom>
        </p:spPr>
      </p:pic>
    </p:spTree>
    <p:extLst>
      <p:ext uri="{BB962C8B-B14F-4D97-AF65-F5344CB8AC3E}">
        <p14:creationId xmlns:p14="http://schemas.microsoft.com/office/powerpoint/2010/main" val="8804957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FBC2C50B-3C04-9C4D-AC50-36A8362652B5}"/>
              </a:ext>
            </a:extLst>
          </p:cNvPr>
          <p:cNvSpPr/>
          <p:nvPr/>
        </p:nvSpPr>
        <p:spPr>
          <a:xfrm>
            <a:off x="1713855" y="2157521"/>
            <a:ext cx="6746810" cy="421076"/>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buClrTx/>
            </a:pPr>
            <a:r>
              <a:rPr kumimoji="1" lang="en-US" altLang="zh-CN" sz="2000" kern="1200" dirty="0">
                <a:solidFill>
                  <a:schemeClr val="tx1"/>
                </a:solidFill>
                <a:latin typeface="Century Gothic" panose="020B0502020202020204" pitchFamily="34" charset="0"/>
                <a:cs typeface="Times New Roman" panose="02020603050405020304" pitchFamily="18" charset="0"/>
              </a:rPr>
              <a:t>1. Executive Overview</a:t>
            </a:r>
            <a:endParaRPr kumimoji="1" lang="zh-CN" altLang="en-US" sz="2000" kern="1200" dirty="0">
              <a:solidFill>
                <a:schemeClr val="tx1"/>
              </a:solidFill>
              <a:latin typeface="Century Gothic" panose="020B0502020202020204" pitchFamily="34" charset="0"/>
              <a:cs typeface="Times New Roman" panose="02020603050405020304" pitchFamily="18" charset="0"/>
            </a:endParaRPr>
          </a:p>
        </p:txBody>
      </p:sp>
      <p:sp>
        <p:nvSpPr>
          <p:cNvPr id="27" name="Slide Number Placeholder 2">
            <a:extLst>
              <a:ext uri="{FF2B5EF4-FFF2-40B4-BE49-F238E27FC236}">
                <a16:creationId xmlns:a16="http://schemas.microsoft.com/office/drawing/2014/main" id="{FB5A0AF7-B735-974C-B018-D8CC086576F2}"/>
              </a:ext>
            </a:extLst>
          </p:cNvPr>
          <p:cNvSpPr txBox="1">
            <a:spLocks/>
          </p:cNvSpPr>
          <p:nvPr/>
        </p:nvSpPr>
        <p:spPr>
          <a:xfrm>
            <a:off x="8366731" y="7134698"/>
            <a:ext cx="400922" cy="2286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Aft>
                <a:spcPts val="600"/>
              </a:spcAft>
            </a:pPr>
            <a:fld id="{00000000-1234-1234-1234-123412341234}" type="slidenum">
              <a:rPr lang="en-US" sz="1000" dirty="0" smtClean="0">
                <a:latin typeface="Trebuchet MS" panose="020B0603020202020204" pitchFamily="34" charset="0"/>
                <a:cs typeface="Times New Roman" panose="02020603050405020304" pitchFamily="18" charset="0"/>
              </a:rPr>
              <a:pPr algn="ctr">
                <a:spcAft>
                  <a:spcPts val="600"/>
                </a:spcAft>
              </a:pPr>
              <a:t>12</a:t>
            </a:fld>
            <a:endParaRPr lang="en-US" sz="1000" dirty="0">
              <a:latin typeface="Trebuchet MS" panose="020B0603020202020204" pitchFamily="34" charset="0"/>
              <a:cs typeface="Times New Roman" panose="02020603050405020304" pitchFamily="18" charset="0"/>
            </a:endParaRPr>
          </a:p>
        </p:txBody>
      </p:sp>
      <p:pic>
        <p:nvPicPr>
          <p:cNvPr id="3" name="Picture 2">
            <a:extLst>
              <a:ext uri="{FF2B5EF4-FFF2-40B4-BE49-F238E27FC236}">
                <a16:creationId xmlns:a16="http://schemas.microsoft.com/office/drawing/2014/main" id="{30AB4980-3895-06B7-CEB9-7FD42DAD9F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500" y="419974"/>
            <a:ext cx="3429000" cy="1254920"/>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4">
            <a:extLst>
              <a:ext uri="{FF2B5EF4-FFF2-40B4-BE49-F238E27FC236}">
                <a16:creationId xmlns:a16="http://schemas.microsoft.com/office/drawing/2014/main" id="{7967DA06-7E78-8D6A-E066-5D21FDD407F1}"/>
              </a:ext>
            </a:extLst>
          </p:cNvPr>
          <p:cNvSpPr/>
          <p:nvPr/>
        </p:nvSpPr>
        <p:spPr>
          <a:xfrm>
            <a:off x="1713855" y="4023038"/>
            <a:ext cx="6746810" cy="421076"/>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2000" b="0" i="0" u="none" strike="noStrike" kern="1200" cap="none" spc="0" normalizeH="0" baseline="0" noProof="0" dirty="0">
                <a:ln>
                  <a:noFill/>
                </a:ln>
                <a:solidFill>
                  <a:schemeClr val="tx1"/>
                </a:solidFill>
                <a:effectLst/>
                <a:uLnTx/>
                <a:uFillTx/>
                <a:latin typeface="Century Gothic" panose="020B0502020202020204" pitchFamily="34" charset="0"/>
                <a:cs typeface="Times New Roman" panose="02020603050405020304" pitchFamily="18" charset="0"/>
              </a:rPr>
              <a:t>4. Conclusion</a:t>
            </a:r>
            <a:endParaRPr kumimoji="1" lang="zh-CN" altLang="en-US" sz="2000" b="0" i="0" u="none" strike="noStrike" kern="1200" cap="none" spc="0" normalizeH="0" baseline="0" noProof="0" dirty="0">
              <a:ln>
                <a:noFill/>
              </a:ln>
              <a:solidFill>
                <a:schemeClr val="tx1"/>
              </a:solidFill>
              <a:effectLst/>
              <a:uLnTx/>
              <a:uFillTx/>
              <a:latin typeface="Century Gothic" panose="020B0502020202020204" pitchFamily="34" charset="0"/>
              <a:cs typeface="Times New Roman" panose="02020603050405020304" pitchFamily="18" charset="0"/>
            </a:endParaRPr>
          </a:p>
        </p:txBody>
      </p:sp>
      <p:sp>
        <p:nvSpPr>
          <p:cNvPr id="9" name="矩形 4">
            <a:extLst>
              <a:ext uri="{FF2B5EF4-FFF2-40B4-BE49-F238E27FC236}">
                <a16:creationId xmlns:a16="http://schemas.microsoft.com/office/drawing/2014/main" id="{DF6EBEDB-F710-93CB-5DE6-D08912DBE7CE}"/>
              </a:ext>
            </a:extLst>
          </p:cNvPr>
          <p:cNvSpPr/>
          <p:nvPr/>
        </p:nvSpPr>
        <p:spPr>
          <a:xfrm>
            <a:off x="1713855" y="2779360"/>
            <a:ext cx="6746810" cy="421076"/>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buClrTx/>
            </a:pPr>
            <a:r>
              <a:rPr kumimoji="1" lang="en-US" altLang="zh-CN" sz="2000" kern="1200" dirty="0">
                <a:solidFill>
                  <a:schemeClr val="tx1"/>
                </a:solidFill>
                <a:latin typeface="Century Gothic" panose="020B0502020202020204" pitchFamily="34" charset="0"/>
                <a:cs typeface="Times New Roman" panose="02020603050405020304" pitchFamily="18" charset="0"/>
              </a:rPr>
              <a:t>2. Targeting Tool</a:t>
            </a:r>
            <a:endParaRPr kumimoji="1" lang="zh-CN" altLang="en-US" sz="2000" kern="1200" dirty="0">
              <a:solidFill>
                <a:schemeClr val="tx1"/>
              </a:solidFill>
              <a:latin typeface="Century Gothic" panose="020B0502020202020204" pitchFamily="34" charset="0"/>
              <a:cs typeface="Times New Roman" panose="02020603050405020304" pitchFamily="18" charset="0"/>
            </a:endParaRPr>
          </a:p>
        </p:txBody>
      </p:sp>
      <p:sp>
        <p:nvSpPr>
          <p:cNvPr id="10" name="矩形 4">
            <a:extLst>
              <a:ext uri="{FF2B5EF4-FFF2-40B4-BE49-F238E27FC236}">
                <a16:creationId xmlns:a16="http://schemas.microsoft.com/office/drawing/2014/main" id="{D8432A87-B084-711D-1C11-191EAE1F4DBA}"/>
              </a:ext>
            </a:extLst>
          </p:cNvPr>
          <p:cNvSpPr/>
          <p:nvPr/>
        </p:nvSpPr>
        <p:spPr>
          <a:xfrm>
            <a:off x="1713855" y="3401199"/>
            <a:ext cx="6746810" cy="421076"/>
          </a:xfrm>
          <a:prstGeom prst="rect">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buClrTx/>
            </a:pPr>
            <a:r>
              <a:rPr kumimoji="1" lang="en-US" altLang="zh-CN" sz="2000" kern="1200" dirty="0">
                <a:solidFill>
                  <a:schemeClr val="bg1"/>
                </a:solidFill>
                <a:latin typeface="Century Gothic" panose="020B0502020202020204" pitchFamily="34" charset="0"/>
                <a:cs typeface="Times New Roman" panose="02020603050405020304" pitchFamily="18" charset="0"/>
              </a:rPr>
              <a:t>3. Commercialization Plan</a:t>
            </a:r>
            <a:endParaRPr kumimoji="1" lang="zh-CN" altLang="en-US" sz="2000" kern="1200" dirty="0">
              <a:solidFill>
                <a:schemeClr val="bg1"/>
              </a:solidFill>
              <a:latin typeface="Century Gothic" panose="020B0502020202020204" pitchFamily="34" charset="0"/>
              <a:cs typeface="Times New Roman" panose="02020603050405020304" pitchFamily="18" charset="0"/>
            </a:endParaRPr>
          </a:p>
        </p:txBody>
      </p:sp>
      <p:sp>
        <p:nvSpPr>
          <p:cNvPr id="11" name="矩形 4">
            <a:extLst>
              <a:ext uri="{FF2B5EF4-FFF2-40B4-BE49-F238E27FC236}">
                <a16:creationId xmlns:a16="http://schemas.microsoft.com/office/drawing/2014/main" id="{997C3E9B-B44B-20D4-4659-15DEF87E2399}"/>
              </a:ext>
            </a:extLst>
          </p:cNvPr>
          <p:cNvSpPr/>
          <p:nvPr/>
        </p:nvSpPr>
        <p:spPr>
          <a:xfrm>
            <a:off x="1713855" y="4644878"/>
            <a:ext cx="6746810" cy="421076"/>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2000" b="0" i="0" u="none" strike="noStrike" kern="1200" cap="none" spc="0" normalizeH="0" baseline="0" noProof="0" dirty="0">
                <a:ln>
                  <a:noFill/>
                </a:ln>
                <a:solidFill>
                  <a:schemeClr val="tx1"/>
                </a:solidFill>
                <a:effectLst/>
                <a:uLnTx/>
                <a:uFillTx/>
                <a:latin typeface="Century Gothic" panose="020B0502020202020204" pitchFamily="34" charset="0"/>
                <a:cs typeface="Times New Roman" panose="02020603050405020304" pitchFamily="18" charset="0"/>
              </a:rPr>
              <a:t>5. Q&amp;A</a:t>
            </a:r>
            <a:endParaRPr kumimoji="1" lang="zh-CN" altLang="en-US" sz="2000" b="0" i="0" u="none" strike="noStrike" kern="1200" cap="none" spc="0" normalizeH="0" baseline="0" noProof="0" dirty="0">
              <a:ln>
                <a:noFill/>
              </a:ln>
              <a:solidFill>
                <a:schemeClr val="tx1"/>
              </a:solidFill>
              <a:effectLst/>
              <a:uLnTx/>
              <a:uFillTx/>
              <a:latin typeface="Century Gothic" panose="020B0502020202020204" pitchFamily="34" charset="0"/>
              <a:cs typeface="Times New Roman" panose="02020603050405020304" pitchFamily="18" charset="0"/>
            </a:endParaRPr>
          </a:p>
        </p:txBody>
      </p:sp>
    </p:spTree>
    <p:extLst>
      <p:ext uri="{BB962C8B-B14F-4D97-AF65-F5344CB8AC3E}">
        <p14:creationId xmlns:p14="http://schemas.microsoft.com/office/powerpoint/2010/main" val="5652976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7" name="Google Shape;57;p11"/>
          <p:cNvSpPr txBox="1">
            <a:spLocks noGrp="1"/>
          </p:cNvSpPr>
          <p:nvPr>
            <p:ph type="sldNum" idx="12"/>
          </p:nvPr>
        </p:nvSpPr>
        <p:spPr>
          <a:xfrm>
            <a:off x="7874001" y="6615402"/>
            <a:ext cx="851865" cy="246221"/>
          </a:xfrm>
          <a:prstGeom prst="rect">
            <a:avLst/>
          </a:prstGeom>
          <a:noFill/>
          <a:ln>
            <a:noFill/>
          </a:ln>
        </p:spPr>
        <p:txBody>
          <a:bodyPr spcFirstLastPara="1" wrap="square" lIns="91425" tIns="45700" rIns="91425" bIns="45700" anchor="ctr" anchorCtr="0">
            <a:noAutofit/>
          </a:bodyPr>
          <a:lstStyle/>
          <a:p>
            <a:pPr>
              <a:buClr>
                <a:srgbClr val="000000"/>
              </a:buClr>
            </a:pPr>
            <a:fld id="{00000000-1234-1234-1234-123412341234}" type="slidenum">
              <a:rPr lang="en-US" dirty="0">
                <a:solidFill>
                  <a:srgbClr val="000000"/>
                </a:solidFill>
                <a:latin typeface="Century Gothic" panose="020B0502020202020204" pitchFamily="34" charset="0"/>
              </a:rPr>
              <a:pPr>
                <a:buClr>
                  <a:srgbClr val="000000"/>
                </a:buClr>
              </a:pPr>
              <a:t>13</a:t>
            </a:fld>
            <a:endParaRPr dirty="0">
              <a:solidFill>
                <a:srgbClr val="000000"/>
              </a:solidFill>
              <a:latin typeface="Century Gothic" panose="020B0502020202020204" pitchFamily="34" charset="0"/>
            </a:endParaRPr>
          </a:p>
        </p:txBody>
      </p:sp>
      <p:sp>
        <p:nvSpPr>
          <p:cNvPr id="45" name="Google Shape;50;g183566dedb2_0_162">
            <a:extLst>
              <a:ext uri="{FF2B5EF4-FFF2-40B4-BE49-F238E27FC236}">
                <a16:creationId xmlns:a16="http://schemas.microsoft.com/office/drawing/2014/main" id="{1371FBD0-2B17-24E1-173B-CA86354EF1EC}"/>
              </a:ext>
            </a:extLst>
          </p:cNvPr>
          <p:cNvSpPr txBox="1">
            <a:spLocks/>
          </p:cNvSpPr>
          <p:nvPr/>
        </p:nvSpPr>
        <p:spPr>
          <a:xfrm>
            <a:off x="7873999" y="6615400"/>
            <a:ext cx="852000" cy="2463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Century Gothic"/>
                <a:ea typeface="Century Gothic"/>
                <a:cs typeface="Century Gothic"/>
                <a:sym typeface="Century Gothic"/>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Century Gothic"/>
                <a:ea typeface="Century Gothic"/>
                <a:cs typeface="Century Gothic"/>
                <a:sym typeface="Century Gothic"/>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Century Gothic"/>
                <a:ea typeface="Century Gothic"/>
                <a:cs typeface="Century Gothic"/>
                <a:sym typeface="Century Gothic"/>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Century Gothic"/>
                <a:ea typeface="Century Gothic"/>
                <a:cs typeface="Century Gothic"/>
                <a:sym typeface="Century Gothic"/>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Century Gothic"/>
                <a:ea typeface="Century Gothic"/>
                <a:cs typeface="Century Gothic"/>
                <a:sym typeface="Century Gothic"/>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Century Gothic"/>
                <a:ea typeface="Century Gothic"/>
                <a:cs typeface="Century Gothic"/>
                <a:sym typeface="Century Gothic"/>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Century Gothic"/>
                <a:ea typeface="Century Gothic"/>
                <a:cs typeface="Century Gothic"/>
                <a:sym typeface="Century Gothic"/>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Century Gothic"/>
                <a:ea typeface="Century Gothic"/>
                <a:cs typeface="Century Gothic"/>
                <a:sym typeface="Century Gothic"/>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Century Gothic"/>
                <a:ea typeface="Century Gothic"/>
                <a:cs typeface="Century Gothic"/>
                <a:sym typeface="Century Gothic"/>
              </a:defRPr>
            </a:lvl9pPr>
          </a:lstStyle>
          <a:p>
            <a:fld id="{00000000-1234-1234-1234-123412341234}" type="slidenum">
              <a:rPr lang="en-US" dirty="0">
                <a:solidFill>
                  <a:srgbClr val="000000"/>
                </a:solidFill>
                <a:latin typeface="Century Gothic" panose="020B0502020202020204" pitchFamily="34" charset="0"/>
              </a:rPr>
              <a:pPr/>
              <a:t>13</a:t>
            </a:fld>
            <a:endParaRPr lang="en-US" dirty="0">
              <a:solidFill>
                <a:srgbClr val="000000"/>
              </a:solidFill>
              <a:latin typeface="Century Gothic" panose="020B0502020202020204" pitchFamily="34" charset="0"/>
            </a:endParaRPr>
          </a:p>
        </p:txBody>
      </p:sp>
      <p:sp>
        <p:nvSpPr>
          <p:cNvPr id="73" name="Google Shape;75;g183566dedb2_0_162" title="Statista">
            <a:extLst>
              <a:ext uri="{FF2B5EF4-FFF2-40B4-BE49-F238E27FC236}">
                <a16:creationId xmlns:a16="http://schemas.microsoft.com/office/drawing/2014/main" id="{FE2A0B91-2D47-26E5-3C75-762DD24E14E9}"/>
              </a:ext>
            </a:extLst>
          </p:cNvPr>
          <p:cNvSpPr txBox="1"/>
          <p:nvPr/>
        </p:nvSpPr>
        <p:spPr>
          <a:xfrm>
            <a:off x="442225" y="6599127"/>
            <a:ext cx="8067300" cy="507791"/>
          </a:xfrm>
          <a:prstGeom prst="rect">
            <a:avLst/>
          </a:prstGeom>
          <a:noFill/>
          <a:ln>
            <a:noFill/>
          </a:ln>
        </p:spPr>
        <p:txBody>
          <a:bodyPr spcFirstLastPara="1" wrap="square" lIns="91425" tIns="45700" rIns="91425" bIns="45700" anchor="t" anchorCtr="0">
            <a:spAutoFit/>
          </a:bodyPr>
          <a:lstStyle/>
          <a:p>
            <a:r>
              <a:rPr lang="en-US" sz="900" dirty="0">
                <a:solidFill>
                  <a:srgbClr val="000000"/>
                </a:solidFill>
                <a:latin typeface="Century Gothic" panose="020B0502020202020204" pitchFamily="34" charset="0"/>
                <a:ea typeface="Century Gothic"/>
                <a:cs typeface="Century Gothic"/>
                <a:sym typeface="Century Gothic"/>
              </a:rPr>
              <a:t>Source: </a:t>
            </a:r>
            <a:r>
              <a:rPr lang="en-US" sz="900" u="sng" dirty="0">
                <a:latin typeface="Century Gothic" panose="020B0502020202020204" pitchFamily="34" charset="0"/>
                <a:hlinkClick r:id="rId3">
                  <a:extLst>
                    <a:ext uri="{A12FA001-AC4F-418D-AE19-62706E023703}">
                      <ahyp:hlinkClr xmlns:ahyp="http://schemas.microsoft.com/office/drawing/2018/hyperlinkcolor" val="tx"/>
                    </a:ext>
                  </a:extLst>
                </a:hlinkClick>
              </a:rPr>
              <a:t>Labcorp</a:t>
            </a:r>
            <a:r>
              <a:rPr lang="en-US" sz="900" u="sng" dirty="0">
                <a:latin typeface="Century Gothic" panose="020B0502020202020204" pitchFamily="34" charset="0"/>
              </a:rPr>
              <a:t>, </a:t>
            </a:r>
            <a:r>
              <a:rPr lang="en-US" sz="900" u="sng" dirty="0">
                <a:latin typeface="Century Gothic" panose="020B0502020202020204" pitchFamily="34" charset="0"/>
                <a:hlinkClick r:id="rId4">
                  <a:extLst>
                    <a:ext uri="{A12FA001-AC4F-418D-AE19-62706E023703}">
                      <ahyp:hlinkClr xmlns:ahyp="http://schemas.microsoft.com/office/drawing/2018/hyperlinkcolor" val="tx"/>
                    </a:ext>
                  </a:extLst>
                </a:hlinkClick>
              </a:rPr>
              <a:t>IQVIA</a:t>
            </a:r>
            <a:r>
              <a:rPr lang="en-US" sz="900" u="sng" dirty="0">
                <a:latin typeface="Century Gothic" panose="020B0502020202020204" pitchFamily="34" charset="0"/>
              </a:rPr>
              <a:t>, </a:t>
            </a:r>
            <a:r>
              <a:rPr lang="en-US" sz="900" u="sng" dirty="0">
                <a:latin typeface="Century Gothic" panose="020B0502020202020204" pitchFamily="34" charset="0"/>
                <a:hlinkClick r:id="rId5">
                  <a:extLst>
                    <a:ext uri="{A12FA001-AC4F-418D-AE19-62706E023703}">
                      <ahyp:hlinkClr xmlns:ahyp="http://schemas.microsoft.com/office/drawing/2018/hyperlinkcolor" val="tx"/>
                    </a:ext>
                  </a:extLst>
                </a:hlinkClick>
              </a:rPr>
              <a:t>Cardinal</a:t>
            </a:r>
            <a:r>
              <a:rPr lang="en-US" sz="900" u="sng" dirty="0">
                <a:latin typeface="Century Gothic" panose="020B0502020202020204" pitchFamily="34" charset="0"/>
              </a:rPr>
              <a:t> Health</a:t>
            </a:r>
            <a:endParaRPr lang="en-US" sz="900" dirty="0">
              <a:latin typeface="Century Gothic" panose="020B0502020202020204" pitchFamily="34" charset="0"/>
            </a:endParaRPr>
          </a:p>
          <a:p>
            <a:br>
              <a:rPr lang="en-US" sz="900">
                <a:solidFill>
                  <a:srgbClr val="000000"/>
                </a:solidFill>
                <a:latin typeface="Century Gothic" panose="020B0502020202020204" pitchFamily="34" charset="0"/>
              </a:rPr>
            </a:br>
            <a:endParaRPr lang="en-US" sz="900">
              <a:solidFill>
                <a:srgbClr val="000000"/>
              </a:solidFill>
              <a:latin typeface="Century Gothic" panose="020B0502020202020204" pitchFamily="34" charset="0"/>
              <a:ea typeface="Century Gothic"/>
              <a:cs typeface="Century Gothic"/>
              <a:sym typeface="Century Gothic"/>
            </a:endParaRPr>
          </a:p>
        </p:txBody>
      </p:sp>
      <p:sp>
        <p:nvSpPr>
          <p:cNvPr id="28" name="Google Shape;92;g156d4b7a6f3_0_66">
            <a:extLst>
              <a:ext uri="{FF2B5EF4-FFF2-40B4-BE49-F238E27FC236}">
                <a16:creationId xmlns:a16="http://schemas.microsoft.com/office/drawing/2014/main" id="{A3023587-FB06-F07E-EFB8-1B40A40EA0CB}"/>
              </a:ext>
            </a:extLst>
          </p:cNvPr>
          <p:cNvSpPr/>
          <p:nvPr/>
        </p:nvSpPr>
        <p:spPr>
          <a:xfrm>
            <a:off x="2622605" y="1127419"/>
            <a:ext cx="3298143" cy="314100"/>
          </a:xfrm>
          <a:prstGeom prst="roundRect">
            <a:avLst>
              <a:gd name="adj" fmla="val 16667"/>
            </a:avLst>
          </a:prstGeom>
          <a:solidFill>
            <a:srgbClr val="011634"/>
          </a:solidFill>
          <a:ln w="25400" cap="flat" cmpd="sng">
            <a:solidFill>
              <a:srgbClr val="011634"/>
            </a:solidFill>
            <a:prstDash val="solid"/>
            <a:round/>
            <a:headEnd type="none" w="sm" len="sm"/>
            <a:tailEnd type="none" w="sm" len="sm"/>
          </a:ln>
        </p:spPr>
        <p:txBody>
          <a:bodyPr spcFirstLastPara="1" wrap="square" lIns="91425" tIns="45700" rIns="91425" bIns="45700" anchor="ctr" anchorCtr="0">
            <a:noAutofit/>
          </a:bodyPr>
          <a:lstStyle/>
          <a:p>
            <a:pPr algn="ctr">
              <a:buClr>
                <a:srgbClr val="000000"/>
              </a:buClr>
              <a:buSzPts val="1800"/>
            </a:pPr>
            <a:r>
              <a:rPr lang="en-US" sz="1400" b="1" dirty="0">
                <a:solidFill>
                  <a:srgbClr val="FFFFFF"/>
                </a:solidFill>
                <a:latin typeface="Century Gothic" panose="020B0502020202020204" pitchFamily="34" charset="0"/>
                <a:ea typeface="Century Gothic"/>
                <a:cs typeface="Century Gothic"/>
                <a:sym typeface="Century Gothic"/>
              </a:rPr>
              <a:t>Social Media Platforms</a:t>
            </a:r>
          </a:p>
        </p:txBody>
      </p:sp>
      <p:sp>
        <p:nvSpPr>
          <p:cNvPr id="27" name="Google Shape;92;g156d4b7a6f3_0_66">
            <a:extLst>
              <a:ext uri="{FF2B5EF4-FFF2-40B4-BE49-F238E27FC236}">
                <a16:creationId xmlns:a16="http://schemas.microsoft.com/office/drawing/2014/main" id="{5252654E-4096-0617-74DF-C92B86B75D34}"/>
              </a:ext>
            </a:extLst>
          </p:cNvPr>
          <p:cNvSpPr/>
          <p:nvPr/>
        </p:nvSpPr>
        <p:spPr>
          <a:xfrm>
            <a:off x="2400975" y="3538516"/>
            <a:ext cx="6346632" cy="314100"/>
          </a:xfrm>
          <a:prstGeom prst="roundRect">
            <a:avLst>
              <a:gd name="adj" fmla="val 16667"/>
            </a:avLst>
          </a:prstGeom>
          <a:solidFill>
            <a:srgbClr val="011634"/>
          </a:solidFill>
          <a:ln w="25400" cap="flat" cmpd="sng">
            <a:solidFill>
              <a:srgbClr val="011634"/>
            </a:solidFill>
            <a:prstDash val="solid"/>
            <a:round/>
            <a:headEnd type="none" w="sm" len="sm"/>
            <a:tailEnd type="none" w="sm" len="sm"/>
          </a:ln>
        </p:spPr>
        <p:txBody>
          <a:bodyPr spcFirstLastPara="1" wrap="square" lIns="91425" tIns="45700" rIns="91425" bIns="45700" anchor="ctr" anchorCtr="0">
            <a:noAutofit/>
          </a:bodyPr>
          <a:lstStyle/>
          <a:p>
            <a:pPr algn="ctr">
              <a:buClr>
                <a:srgbClr val="000000"/>
              </a:buClr>
              <a:buSzPts val="1800"/>
            </a:pPr>
            <a:r>
              <a:rPr lang="en-US" b="1" dirty="0">
                <a:solidFill>
                  <a:srgbClr val="FFFFFF"/>
                </a:solidFill>
                <a:latin typeface="Century Gothic" panose="020B0502020202020204" pitchFamily="34" charset="0"/>
                <a:ea typeface="Century Gothic"/>
                <a:cs typeface="Century Gothic"/>
                <a:sym typeface="Century Gothic"/>
              </a:rPr>
              <a:t>Events </a:t>
            </a:r>
            <a:endParaRPr b="1" dirty="0">
              <a:solidFill>
                <a:srgbClr val="FFFFFF"/>
              </a:solidFill>
              <a:latin typeface="Century Gothic" panose="020B0502020202020204" pitchFamily="34" charset="0"/>
              <a:ea typeface="Century Gothic"/>
              <a:cs typeface="Century Gothic"/>
              <a:sym typeface="Century Gothic"/>
            </a:endParaRPr>
          </a:p>
        </p:txBody>
      </p:sp>
      <p:pic>
        <p:nvPicPr>
          <p:cNvPr id="70" name="Graphic 69" descr="Loan with solid fill">
            <a:extLst>
              <a:ext uri="{FF2B5EF4-FFF2-40B4-BE49-F238E27FC236}">
                <a16:creationId xmlns:a16="http://schemas.microsoft.com/office/drawing/2014/main" id="{1A40E380-84B2-12D5-FBBB-D7087580227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675465" y="3284459"/>
            <a:ext cx="245873" cy="245873"/>
          </a:xfrm>
          <a:prstGeom prst="rect">
            <a:avLst/>
          </a:prstGeom>
        </p:spPr>
      </p:pic>
      <p:pic>
        <p:nvPicPr>
          <p:cNvPr id="72" name="Graphic 71" descr="Handshake with solid fill">
            <a:extLst>
              <a:ext uri="{FF2B5EF4-FFF2-40B4-BE49-F238E27FC236}">
                <a16:creationId xmlns:a16="http://schemas.microsoft.com/office/drawing/2014/main" id="{2A9A8A86-315B-5E99-EE6E-1C89F8F572C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406291" y="3923207"/>
            <a:ext cx="304478" cy="304478"/>
          </a:xfrm>
          <a:prstGeom prst="rect">
            <a:avLst/>
          </a:prstGeom>
        </p:spPr>
      </p:pic>
      <p:pic>
        <p:nvPicPr>
          <p:cNvPr id="75" name="Graphic 74" descr="Money with solid fill">
            <a:extLst>
              <a:ext uri="{FF2B5EF4-FFF2-40B4-BE49-F238E27FC236}">
                <a16:creationId xmlns:a16="http://schemas.microsoft.com/office/drawing/2014/main" id="{7EF6D781-A4A0-1E12-CD55-9F778725071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377444" y="1252235"/>
            <a:ext cx="304479" cy="304479"/>
          </a:xfrm>
          <a:prstGeom prst="rect">
            <a:avLst/>
          </a:prstGeom>
        </p:spPr>
      </p:pic>
      <p:sp>
        <p:nvSpPr>
          <p:cNvPr id="78" name="Google Shape;92;g156d4b7a6f3_0_66">
            <a:extLst>
              <a:ext uri="{FF2B5EF4-FFF2-40B4-BE49-F238E27FC236}">
                <a16:creationId xmlns:a16="http://schemas.microsoft.com/office/drawing/2014/main" id="{06747C0F-58EC-02F0-AAF6-30DD623AFF5E}"/>
              </a:ext>
            </a:extLst>
          </p:cNvPr>
          <p:cNvSpPr/>
          <p:nvPr/>
        </p:nvSpPr>
        <p:spPr>
          <a:xfrm>
            <a:off x="6231051" y="1129336"/>
            <a:ext cx="2422955" cy="314100"/>
          </a:xfrm>
          <a:prstGeom prst="roundRect">
            <a:avLst>
              <a:gd name="adj" fmla="val 16667"/>
            </a:avLst>
          </a:prstGeom>
          <a:solidFill>
            <a:srgbClr val="011634"/>
          </a:solidFill>
          <a:ln w="25400" cap="flat" cmpd="sng">
            <a:solidFill>
              <a:srgbClr val="011634"/>
            </a:solidFill>
            <a:prstDash val="solid"/>
            <a:round/>
            <a:headEnd type="none" w="sm" len="sm"/>
            <a:tailEnd type="none" w="sm" len="sm"/>
          </a:ln>
        </p:spPr>
        <p:txBody>
          <a:bodyPr spcFirstLastPara="1" wrap="square" lIns="91425" tIns="45700" rIns="91425" bIns="45700" anchor="ctr" anchorCtr="0">
            <a:noAutofit/>
          </a:bodyPr>
          <a:lstStyle/>
          <a:p>
            <a:pPr algn="ctr">
              <a:buClr>
                <a:srgbClr val="000000"/>
              </a:buClr>
              <a:buSzPts val="1800"/>
            </a:pPr>
            <a:r>
              <a:rPr lang="en-US" sz="1400" b="1" dirty="0">
                <a:solidFill>
                  <a:srgbClr val="FFFFFF"/>
                </a:solidFill>
                <a:latin typeface="Century Gothic" panose="020B0502020202020204" pitchFamily="34" charset="0"/>
                <a:ea typeface="Century Gothic"/>
                <a:cs typeface="Century Gothic"/>
                <a:sym typeface="Century Gothic"/>
              </a:rPr>
              <a:t>Why Market?</a:t>
            </a:r>
            <a:endParaRPr sz="1400" b="1" dirty="0">
              <a:solidFill>
                <a:srgbClr val="FFFFFF"/>
              </a:solidFill>
              <a:latin typeface="Century Gothic" panose="020B0502020202020204" pitchFamily="34" charset="0"/>
              <a:ea typeface="Century Gothic"/>
              <a:cs typeface="Century Gothic"/>
              <a:sym typeface="Century Gothic"/>
            </a:endParaRPr>
          </a:p>
        </p:txBody>
      </p:sp>
      <p:sp>
        <p:nvSpPr>
          <p:cNvPr id="6" name="Google Shape;92;g156d4b7a6f3_0_66">
            <a:extLst>
              <a:ext uri="{FF2B5EF4-FFF2-40B4-BE49-F238E27FC236}">
                <a16:creationId xmlns:a16="http://schemas.microsoft.com/office/drawing/2014/main" id="{4220FDF0-9D8E-4DC3-3291-0006896E756E}"/>
              </a:ext>
            </a:extLst>
          </p:cNvPr>
          <p:cNvSpPr/>
          <p:nvPr/>
        </p:nvSpPr>
        <p:spPr>
          <a:xfrm>
            <a:off x="352182" y="1124191"/>
            <a:ext cx="1920273" cy="314100"/>
          </a:xfrm>
          <a:prstGeom prst="roundRect">
            <a:avLst>
              <a:gd name="adj" fmla="val 16667"/>
            </a:avLst>
          </a:prstGeom>
          <a:solidFill>
            <a:srgbClr val="011634"/>
          </a:solidFill>
          <a:ln w="25400" cap="flat" cmpd="sng">
            <a:solidFill>
              <a:srgbClr val="011634"/>
            </a:solidFill>
            <a:prstDash val="solid"/>
            <a:round/>
            <a:headEnd type="none" w="sm" len="sm"/>
            <a:tailEnd type="none" w="sm" len="sm"/>
          </a:ln>
        </p:spPr>
        <p:txBody>
          <a:bodyPr spcFirstLastPara="1" wrap="square" lIns="91425" tIns="45700" rIns="91425" bIns="45700" anchor="ctr" anchorCtr="0">
            <a:noAutofit/>
          </a:bodyPr>
          <a:lstStyle/>
          <a:p>
            <a:pPr algn="ctr">
              <a:buClr>
                <a:srgbClr val="000000"/>
              </a:buClr>
              <a:buSzPts val="1800"/>
            </a:pPr>
            <a:r>
              <a:rPr lang="en-US" sz="1400" b="1" dirty="0">
                <a:solidFill>
                  <a:srgbClr val="FFFFFF"/>
                </a:solidFill>
                <a:latin typeface="Century Gothic" panose="020B0502020202020204" pitchFamily="34" charset="0"/>
                <a:ea typeface="Century Gothic"/>
                <a:cs typeface="Century Gothic"/>
                <a:sym typeface="Century Gothic"/>
              </a:rPr>
              <a:t>Marketing</a:t>
            </a:r>
            <a:endParaRPr sz="1400" b="1" dirty="0">
              <a:solidFill>
                <a:srgbClr val="FFFFFF"/>
              </a:solidFill>
              <a:latin typeface="Century Gothic" panose="020B0502020202020204" pitchFamily="34" charset="0"/>
              <a:ea typeface="Century Gothic"/>
              <a:cs typeface="Century Gothic"/>
              <a:sym typeface="Century Gothic"/>
            </a:endParaRPr>
          </a:p>
        </p:txBody>
      </p:sp>
      <p:sp>
        <p:nvSpPr>
          <p:cNvPr id="38" name="TextBox 37">
            <a:extLst>
              <a:ext uri="{FF2B5EF4-FFF2-40B4-BE49-F238E27FC236}">
                <a16:creationId xmlns:a16="http://schemas.microsoft.com/office/drawing/2014/main" id="{2ECCE49C-1D44-4AE7-203A-808840B33B6D}"/>
              </a:ext>
            </a:extLst>
          </p:cNvPr>
          <p:cNvSpPr txBox="1"/>
          <p:nvPr/>
        </p:nvSpPr>
        <p:spPr>
          <a:xfrm>
            <a:off x="1400539" y="5509549"/>
            <a:ext cx="184731" cy="307777"/>
          </a:xfrm>
          <a:prstGeom prst="rect">
            <a:avLst/>
          </a:prstGeom>
          <a:noFill/>
        </p:spPr>
        <p:txBody>
          <a:bodyPr wrap="none" rtlCol="0">
            <a:spAutoFit/>
          </a:bodyPr>
          <a:lstStyle/>
          <a:p>
            <a:endParaRPr lang="en-US">
              <a:solidFill>
                <a:srgbClr val="000000"/>
              </a:solidFill>
              <a:latin typeface="Century Gothic" panose="020B0502020202020204" pitchFamily="34" charset="0"/>
            </a:endParaRPr>
          </a:p>
        </p:txBody>
      </p:sp>
      <p:sp>
        <p:nvSpPr>
          <p:cNvPr id="46" name="Rectangle: Rounded Corners 40">
            <a:extLst>
              <a:ext uri="{FF2B5EF4-FFF2-40B4-BE49-F238E27FC236}">
                <a16:creationId xmlns:a16="http://schemas.microsoft.com/office/drawing/2014/main" id="{6AF33CDA-31AC-44CA-6B33-2CA9903B7CA5}"/>
              </a:ext>
            </a:extLst>
          </p:cNvPr>
          <p:cNvSpPr/>
          <p:nvPr/>
        </p:nvSpPr>
        <p:spPr>
          <a:xfrm>
            <a:off x="372954" y="1940140"/>
            <a:ext cx="1920274" cy="1760966"/>
          </a:xfrm>
          <a:prstGeom prst="roundRect">
            <a:avLst/>
          </a:prstGeom>
          <a:noFill/>
          <a:ln w="25400" cmpd="sng">
            <a:solidFill>
              <a:schemeClr val="tx2"/>
            </a:solidFill>
            <a:prstDash val="solid"/>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endParaRPr lang="en-US" sz="1200">
              <a:solidFill>
                <a:srgbClr val="000000"/>
              </a:solidFill>
              <a:latin typeface="Century Gothic" panose="020B0502020202020204" pitchFamily="34" charset="0"/>
            </a:endParaRPr>
          </a:p>
          <a:p>
            <a:endParaRPr lang="en-US" sz="1200">
              <a:solidFill>
                <a:srgbClr val="000000"/>
              </a:solidFill>
              <a:latin typeface="Century Gothic" panose="020B0502020202020204" pitchFamily="34" charset="0"/>
            </a:endParaRPr>
          </a:p>
        </p:txBody>
      </p:sp>
      <p:sp>
        <p:nvSpPr>
          <p:cNvPr id="47" name="Rectangle: Rounded Corners 40">
            <a:extLst>
              <a:ext uri="{FF2B5EF4-FFF2-40B4-BE49-F238E27FC236}">
                <a16:creationId xmlns:a16="http://schemas.microsoft.com/office/drawing/2014/main" id="{513F8C28-0CA6-D02A-8F11-309FF3934FB7}"/>
              </a:ext>
            </a:extLst>
          </p:cNvPr>
          <p:cNvSpPr/>
          <p:nvPr/>
        </p:nvSpPr>
        <p:spPr>
          <a:xfrm>
            <a:off x="352180" y="1540477"/>
            <a:ext cx="1920274" cy="314100"/>
          </a:xfrm>
          <a:prstGeom prst="roundRect">
            <a:avLst/>
          </a:prstGeom>
          <a:noFill/>
          <a:ln w="25400" cmpd="sng">
            <a:solidFill>
              <a:schemeClr val="bg2"/>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b="1" err="1">
                <a:solidFill>
                  <a:srgbClr val="000000"/>
                </a:solidFill>
                <a:latin typeface="Century Gothic" panose="020B0502020202020204" pitchFamily="34" charset="0"/>
              </a:rPr>
              <a:t>Labcorp</a:t>
            </a:r>
            <a:endParaRPr lang="en-US" sz="1200" b="1">
              <a:solidFill>
                <a:srgbClr val="000000"/>
              </a:solidFill>
              <a:latin typeface="Century Gothic" panose="020B0502020202020204" pitchFamily="34" charset="0"/>
            </a:endParaRPr>
          </a:p>
        </p:txBody>
      </p:sp>
      <p:sp>
        <p:nvSpPr>
          <p:cNvPr id="48" name="Rectangle: Rounded Corners 40">
            <a:extLst>
              <a:ext uri="{FF2B5EF4-FFF2-40B4-BE49-F238E27FC236}">
                <a16:creationId xmlns:a16="http://schemas.microsoft.com/office/drawing/2014/main" id="{6F816157-7B57-F22B-D62C-9E17CE45AFD8}"/>
              </a:ext>
            </a:extLst>
          </p:cNvPr>
          <p:cNvSpPr/>
          <p:nvPr/>
        </p:nvSpPr>
        <p:spPr>
          <a:xfrm>
            <a:off x="359343" y="4283999"/>
            <a:ext cx="1920274" cy="1730815"/>
          </a:xfrm>
          <a:prstGeom prst="roundRect">
            <a:avLst/>
          </a:prstGeom>
          <a:noFill/>
          <a:ln w="25400" cmpd="sng">
            <a:solidFill>
              <a:schemeClr val="accent6">
                <a:lumMod val="75000"/>
              </a:schemeClr>
            </a:solidFill>
            <a:prstDash val="solid"/>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171450" indent="-171450">
              <a:buFont typeface="Wingdings" pitchFamily="2" charset="2"/>
              <a:buChar char="q"/>
            </a:pPr>
            <a:endParaRPr lang="en-US" sz="1200">
              <a:solidFill>
                <a:srgbClr val="000000"/>
              </a:solidFill>
              <a:latin typeface="Century Gothic" panose="020B0502020202020204" pitchFamily="34" charset="0"/>
            </a:endParaRPr>
          </a:p>
        </p:txBody>
      </p:sp>
      <p:sp>
        <p:nvSpPr>
          <p:cNvPr id="51" name="Rectangle: Rounded Corners 40">
            <a:extLst>
              <a:ext uri="{FF2B5EF4-FFF2-40B4-BE49-F238E27FC236}">
                <a16:creationId xmlns:a16="http://schemas.microsoft.com/office/drawing/2014/main" id="{FABACD14-0C8B-B33F-D554-97270DAD7964}"/>
              </a:ext>
            </a:extLst>
          </p:cNvPr>
          <p:cNvSpPr/>
          <p:nvPr/>
        </p:nvSpPr>
        <p:spPr>
          <a:xfrm>
            <a:off x="352180" y="3852154"/>
            <a:ext cx="1920274" cy="314100"/>
          </a:xfrm>
          <a:prstGeom prst="roundRect">
            <a:avLst/>
          </a:prstGeom>
          <a:noFill/>
          <a:ln w="25400" cmpd="sng">
            <a:solidFill>
              <a:schemeClr val="bg2"/>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b="1" dirty="0">
                <a:solidFill>
                  <a:srgbClr val="000000"/>
                </a:solidFill>
                <a:latin typeface="Century Gothic" panose="020B0502020202020204" pitchFamily="34" charset="0"/>
              </a:rPr>
              <a:t>IQVIA</a:t>
            </a:r>
          </a:p>
        </p:txBody>
      </p:sp>
      <p:sp>
        <p:nvSpPr>
          <p:cNvPr id="2" name="Google Shape;91;g183566dedb2_0_162">
            <a:extLst>
              <a:ext uri="{FF2B5EF4-FFF2-40B4-BE49-F238E27FC236}">
                <a16:creationId xmlns:a16="http://schemas.microsoft.com/office/drawing/2014/main" id="{33EBA73D-1DB0-288B-6A27-10AF67ACC7DF}"/>
              </a:ext>
            </a:extLst>
          </p:cNvPr>
          <p:cNvSpPr txBox="1"/>
          <p:nvPr/>
        </p:nvSpPr>
        <p:spPr>
          <a:xfrm>
            <a:off x="437550" y="6115430"/>
            <a:ext cx="8268900" cy="400069"/>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algn="ctr">
              <a:buClr>
                <a:srgbClr val="000000"/>
              </a:buClr>
              <a:buSzPts val="1050"/>
            </a:pPr>
            <a:r>
              <a:rPr lang="en-US" sz="1000" dirty="0">
                <a:solidFill>
                  <a:srgbClr val="000000"/>
                </a:solidFill>
                <a:latin typeface="Century Gothic" panose="020B0502020202020204" pitchFamily="34" charset="0"/>
                <a:sym typeface="Arial"/>
              </a:rPr>
              <a:t>Cardinal Health has many competitors in the biopharmaceutical department and each competitor like </a:t>
            </a:r>
            <a:r>
              <a:rPr lang="en-US" sz="1000" dirty="0" err="1">
                <a:solidFill>
                  <a:srgbClr val="000000"/>
                </a:solidFill>
                <a:latin typeface="Century Gothic" panose="020B0502020202020204" pitchFamily="34" charset="0"/>
                <a:sym typeface="Arial"/>
              </a:rPr>
              <a:t>Labcorp</a:t>
            </a:r>
            <a:r>
              <a:rPr lang="en-US" sz="1000" dirty="0">
                <a:solidFill>
                  <a:srgbClr val="000000"/>
                </a:solidFill>
                <a:latin typeface="Century Gothic" panose="020B0502020202020204" pitchFamily="34" charset="0"/>
                <a:sym typeface="Arial"/>
              </a:rPr>
              <a:t> and IQVIA has their unique ways to target customers. </a:t>
            </a:r>
            <a:endParaRPr sz="1000" dirty="0">
              <a:solidFill>
                <a:srgbClr val="000000"/>
              </a:solidFill>
              <a:latin typeface="Century Gothic" panose="020B0502020202020204" pitchFamily="34" charset="0"/>
              <a:sym typeface="Arial"/>
            </a:endParaRPr>
          </a:p>
        </p:txBody>
      </p:sp>
      <p:sp>
        <p:nvSpPr>
          <p:cNvPr id="3" name="TextBox 2">
            <a:extLst>
              <a:ext uri="{FF2B5EF4-FFF2-40B4-BE49-F238E27FC236}">
                <a16:creationId xmlns:a16="http://schemas.microsoft.com/office/drawing/2014/main" id="{B7F83B90-E8E1-FE9E-EC8C-15530BCC2DFE}"/>
              </a:ext>
            </a:extLst>
          </p:cNvPr>
          <p:cNvSpPr txBox="1"/>
          <p:nvPr/>
        </p:nvSpPr>
        <p:spPr>
          <a:xfrm>
            <a:off x="491203" y="2033444"/>
            <a:ext cx="1683776" cy="1569660"/>
          </a:xfrm>
          <a:prstGeom prst="rect">
            <a:avLst/>
          </a:prstGeom>
          <a:noFill/>
        </p:spPr>
        <p:txBody>
          <a:bodyPr wrap="square" lIns="91440" tIns="45720" rIns="91440" bIns="45720" rtlCol="0" anchor="t">
            <a:spAutoFit/>
          </a:bodyPr>
          <a:lstStyle/>
          <a:p>
            <a:pPr marL="171450" indent="-171450">
              <a:buFont typeface="Wingdings" pitchFamily="2" charset="2"/>
              <a:buChar char="q"/>
            </a:pPr>
            <a:r>
              <a:rPr lang="en-US" sz="1200" b="1" dirty="0">
                <a:solidFill>
                  <a:srgbClr val="000000"/>
                </a:solidFill>
                <a:latin typeface="Century Gothic"/>
              </a:rPr>
              <a:t>Online</a:t>
            </a:r>
            <a:r>
              <a:rPr lang="en-US" sz="1200" dirty="0">
                <a:solidFill>
                  <a:srgbClr val="000000"/>
                </a:solidFill>
                <a:latin typeface="Century Gothic"/>
              </a:rPr>
              <a:t> presence through </a:t>
            </a:r>
            <a:r>
              <a:rPr lang="en-US" sz="1200" b="1" dirty="0">
                <a:solidFill>
                  <a:srgbClr val="000000"/>
                </a:solidFill>
                <a:latin typeface="Century Gothic"/>
              </a:rPr>
              <a:t>websites</a:t>
            </a:r>
          </a:p>
          <a:p>
            <a:pPr marL="171450" indent="-171450">
              <a:buFont typeface="Wingdings" pitchFamily="2" charset="2"/>
              <a:buChar char="q"/>
            </a:pPr>
            <a:r>
              <a:rPr lang="en-US" sz="1200" b="1" dirty="0">
                <a:solidFill>
                  <a:srgbClr val="000000"/>
                </a:solidFill>
                <a:latin typeface="Century Gothic"/>
              </a:rPr>
              <a:t>Direct</a:t>
            </a:r>
            <a:r>
              <a:rPr lang="en-US" sz="1200" dirty="0">
                <a:solidFill>
                  <a:srgbClr val="000000"/>
                </a:solidFill>
                <a:latin typeface="Century Gothic"/>
              </a:rPr>
              <a:t> customer </a:t>
            </a:r>
            <a:r>
              <a:rPr lang="en-US" sz="1200" b="1" dirty="0">
                <a:latin typeface="Century Gothic"/>
              </a:rPr>
              <a:t>advertising</a:t>
            </a:r>
            <a:endParaRPr lang="en-US" sz="1200" b="1" dirty="0">
              <a:solidFill>
                <a:srgbClr val="000000"/>
              </a:solidFill>
              <a:latin typeface="Century Gothic" panose="020B0502020202020204" pitchFamily="34" charset="0"/>
            </a:endParaRPr>
          </a:p>
          <a:p>
            <a:pPr marL="171450" indent="-171450">
              <a:buFont typeface="Wingdings" pitchFamily="2" charset="2"/>
              <a:buChar char="q"/>
            </a:pPr>
            <a:r>
              <a:rPr lang="en-US" sz="1200" dirty="0">
                <a:solidFill>
                  <a:srgbClr val="000000"/>
                </a:solidFill>
                <a:latin typeface="Century Gothic"/>
              </a:rPr>
              <a:t>Patient </a:t>
            </a:r>
            <a:r>
              <a:rPr lang="en-US" sz="1200" dirty="0">
                <a:latin typeface="Century Gothic"/>
              </a:rPr>
              <a:t>a</a:t>
            </a:r>
            <a:r>
              <a:rPr lang="en-US" sz="1200" b="1" dirty="0">
                <a:latin typeface="Century Gothic"/>
              </a:rPr>
              <a:t>pp</a:t>
            </a:r>
            <a:r>
              <a:rPr lang="en-US" sz="1200" dirty="0">
                <a:solidFill>
                  <a:srgbClr val="000000"/>
                </a:solidFill>
                <a:latin typeface="Century Gothic"/>
              </a:rPr>
              <a:t> for accessibility</a:t>
            </a:r>
          </a:p>
          <a:p>
            <a:pPr marL="171450" indent="-171450">
              <a:buFont typeface="Wingdings" pitchFamily="2" charset="2"/>
              <a:buChar char="q"/>
            </a:pPr>
            <a:r>
              <a:rPr lang="en-US" sz="1200" dirty="0">
                <a:latin typeface="Century Gothic"/>
              </a:rPr>
              <a:t> </a:t>
            </a:r>
            <a:r>
              <a:rPr lang="en-US" sz="1200" dirty="0">
                <a:solidFill>
                  <a:srgbClr val="000000"/>
                </a:solidFill>
                <a:latin typeface="Century Gothic"/>
              </a:rPr>
              <a:t>Multiple </a:t>
            </a:r>
            <a:r>
              <a:rPr lang="en-US" sz="1200" b="1" dirty="0">
                <a:solidFill>
                  <a:srgbClr val="000000"/>
                </a:solidFill>
                <a:latin typeface="Century Gothic"/>
              </a:rPr>
              <a:t>social</a:t>
            </a:r>
            <a:r>
              <a:rPr lang="en-US" sz="1200" dirty="0">
                <a:solidFill>
                  <a:srgbClr val="000000"/>
                </a:solidFill>
                <a:latin typeface="Century Gothic"/>
              </a:rPr>
              <a:t> </a:t>
            </a:r>
            <a:r>
              <a:rPr lang="en-US" sz="1200" b="1" dirty="0">
                <a:solidFill>
                  <a:srgbClr val="000000"/>
                </a:solidFill>
                <a:latin typeface="Century Gothic"/>
              </a:rPr>
              <a:t>media</a:t>
            </a:r>
            <a:r>
              <a:rPr lang="en-US" sz="1200" dirty="0">
                <a:solidFill>
                  <a:srgbClr val="000000"/>
                </a:solidFill>
                <a:latin typeface="Century Gothic"/>
              </a:rPr>
              <a:t> presence</a:t>
            </a:r>
          </a:p>
        </p:txBody>
      </p:sp>
      <p:sp>
        <p:nvSpPr>
          <p:cNvPr id="4" name="TextBox 3">
            <a:extLst>
              <a:ext uri="{FF2B5EF4-FFF2-40B4-BE49-F238E27FC236}">
                <a16:creationId xmlns:a16="http://schemas.microsoft.com/office/drawing/2014/main" id="{6895FF23-572A-8219-A657-142F226F1D6E}"/>
              </a:ext>
            </a:extLst>
          </p:cNvPr>
          <p:cNvSpPr txBox="1"/>
          <p:nvPr/>
        </p:nvSpPr>
        <p:spPr>
          <a:xfrm>
            <a:off x="523303" y="4383069"/>
            <a:ext cx="1578028" cy="1569660"/>
          </a:xfrm>
          <a:prstGeom prst="rect">
            <a:avLst/>
          </a:prstGeom>
          <a:noFill/>
        </p:spPr>
        <p:txBody>
          <a:bodyPr wrap="square" rtlCol="0">
            <a:spAutoFit/>
          </a:bodyPr>
          <a:lstStyle/>
          <a:p>
            <a:pPr marL="171450" indent="-171450">
              <a:buFont typeface="Wingdings" pitchFamily="2" charset="2"/>
              <a:buChar char="q"/>
            </a:pPr>
            <a:r>
              <a:rPr lang="en-US" sz="1200" b="1" dirty="0">
                <a:solidFill>
                  <a:srgbClr val="000000"/>
                </a:solidFill>
                <a:latin typeface="Century Gothic" panose="020B0502020202020204" pitchFamily="34" charset="0"/>
              </a:rPr>
              <a:t>Webinars</a:t>
            </a:r>
            <a:r>
              <a:rPr lang="en-US" sz="1200" dirty="0">
                <a:solidFill>
                  <a:srgbClr val="000000"/>
                </a:solidFill>
                <a:latin typeface="Century Gothic" panose="020B0502020202020204" pitchFamily="34" charset="0"/>
              </a:rPr>
              <a:t> for customer engagement </a:t>
            </a:r>
          </a:p>
          <a:p>
            <a:pPr marL="171450" indent="-171450">
              <a:buFont typeface="Wingdings" pitchFamily="2" charset="2"/>
              <a:buChar char="q"/>
            </a:pPr>
            <a:r>
              <a:rPr lang="en-US" sz="1200" b="1" dirty="0">
                <a:solidFill>
                  <a:srgbClr val="000000"/>
                </a:solidFill>
                <a:latin typeface="Century Gothic" panose="020B0502020202020204" pitchFamily="34" charset="0"/>
              </a:rPr>
              <a:t>Online</a:t>
            </a:r>
            <a:r>
              <a:rPr lang="en-US" sz="1200" dirty="0">
                <a:solidFill>
                  <a:srgbClr val="000000"/>
                </a:solidFill>
                <a:latin typeface="Century Gothic" panose="020B0502020202020204" pitchFamily="34" charset="0"/>
              </a:rPr>
              <a:t> presence</a:t>
            </a:r>
          </a:p>
          <a:p>
            <a:pPr marL="171450" indent="-171450">
              <a:buFont typeface="Wingdings" pitchFamily="2" charset="2"/>
              <a:buChar char="q"/>
            </a:pPr>
            <a:r>
              <a:rPr lang="en-US" sz="1200" dirty="0">
                <a:solidFill>
                  <a:srgbClr val="000000"/>
                </a:solidFill>
                <a:latin typeface="Century Gothic" panose="020B0502020202020204" pitchFamily="34" charset="0"/>
              </a:rPr>
              <a:t> Various </a:t>
            </a:r>
            <a:r>
              <a:rPr lang="en-US" sz="1200" b="1" dirty="0">
                <a:solidFill>
                  <a:srgbClr val="000000"/>
                </a:solidFill>
                <a:latin typeface="Century Gothic" panose="020B0502020202020204" pitchFamily="34" charset="0"/>
              </a:rPr>
              <a:t>social</a:t>
            </a:r>
            <a:r>
              <a:rPr lang="en-US" sz="1200" dirty="0">
                <a:solidFill>
                  <a:srgbClr val="000000"/>
                </a:solidFill>
                <a:latin typeface="Century Gothic" panose="020B0502020202020204" pitchFamily="34" charset="0"/>
              </a:rPr>
              <a:t> media platforms</a:t>
            </a:r>
          </a:p>
          <a:p>
            <a:pPr marL="171450" indent="-171450">
              <a:buFont typeface="Wingdings" pitchFamily="2" charset="2"/>
              <a:buChar char="q"/>
            </a:pPr>
            <a:r>
              <a:rPr lang="en-US" sz="1200" b="1" dirty="0">
                <a:solidFill>
                  <a:srgbClr val="000000"/>
                </a:solidFill>
                <a:latin typeface="Century Gothic" panose="020B0502020202020204" pitchFamily="34" charset="0"/>
              </a:rPr>
              <a:t>Data</a:t>
            </a:r>
            <a:r>
              <a:rPr lang="en-US" sz="1200" dirty="0">
                <a:solidFill>
                  <a:srgbClr val="000000"/>
                </a:solidFill>
                <a:latin typeface="Century Gothic" panose="020B0502020202020204" pitchFamily="34" charset="0"/>
              </a:rPr>
              <a:t> usage for marketing</a:t>
            </a:r>
          </a:p>
        </p:txBody>
      </p:sp>
      <p:graphicFrame>
        <p:nvGraphicFramePr>
          <p:cNvPr id="7" name="Diagram 6">
            <a:extLst>
              <a:ext uri="{FF2B5EF4-FFF2-40B4-BE49-F238E27FC236}">
                <a16:creationId xmlns:a16="http://schemas.microsoft.com/office/drawing/2014/main" id="{FDD0DEC0-C189-B4ED-52FA-CD3568DBDB2A}"/>
              </a:ext>
            </a:extLst>
          </p:cNvPr>
          <p:cNvGraphicFramePr/>
          <p:nvPr>
            <p:extLst>
              <p:ext uri="{D42A27DB-BD31-4B8C-83A1-F6EECF244321}">
                <p14:modId xmlns:p14="http://schemas.microsoft.com/office/powerpoint/2010/main" val="937362012"/>
              </p:ext>
            </p:extLst>
          </p:nvPr>
        </p:nvGraphicFramePr>
        <p:xfrm>
          <a:off x="5811767" y="1566491"/>
          <a:ext cx="3164247" cy="1827115"/>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
        <p:nvSpPr>
          <p:cNvPr id="22" name="TextBox 21">
            <a:extLst>
              <a:ext uri="{FF2B5EF4-FFF2-40B4-BE49-F238E27FC236}">
                <a16:creationId xmlns:a16="http://schemas.microsoft.com/office/drawing/2014/main" id="{F6BAEAA7-6B4B-2AD9-3996-EC3033C53B1C}"/>
              </a:ext>
            </a:extLst>
          </p:cNvPr>
          <p:cNvSpPr txBox="1"/>
          <p:nvPr/>
        </p:nvSpPr>
        <p:spPr>
          <a:xfrm>
            <a:off x="6874268" y="1592770"/>
            <a:ext cx="1779738" cy="461665"/>
          </a:xfrm>
          <a:prstGeom prst="rect">
            <a:avLst/>
          </a:prstGeom>
          <a:noFill/>
        </p:spPr>
        <p:txBody>
          <a:bodyPr wrap="square" rtlCol="0">
            <a:spAutoFit/>
          </a:bodyPr>
          <a:lstStyle/>
          <a:p>
            <a:r>
              <a:rPr lang="en-US" sz="1200" dirty="0">
                <a:solidFill>
                  <a:srgbClr val="000000"/>
                </a:solidFill>
                <a:latin typeface="Century Gothic" panose="020B0502020202020204" pitchFamily="34" charset="0"/>
              </a:rPr>
              <a:t>Customer </a:t>
            </a:r>
            <a:r>
              <a:rPr lang="en-US" sz="1200" b="1" dirty="0">
                <a:solidFill>
                  <a:srgbClr val="000000"/>
                </a:solidFill>
                <a:latin typeface="Century Gothic" panose="020B0502020202020204" pitchFamily="34" charset="0"/>
              </a:rPr>
              <a:t>awareness</a:t>
            </a:r>
            <a:r>
              <a:rPr lang="en-US" sz="1200" dirty="0">
                <a:solidFill>
                  <a:srgbClr val="000000"/>
                </a:solidFill>
                <a:latin typeface="Century Gothic" panose="020B0502020202020204" pitchFamily="34" charset="0"/>
              </a:rPr>
              <a:t> about services</a:t>
            </a:r>
          </a:p>
        </p:txBody>
      </p:sp>
      <p:sp>
        <p:nvSpPr>
          <p:cNvPr id="25" name="TextBox 24">
            <a:extLst>
              <a:ext uri="{FF2B5EF4-FFF2-40B4-BE49-F238E27FC236}">
                <a16:creationId xmlns:a16="http://schemas.microsoft.com/office/drawing/2014/main" id="{91AF7E83-5028-D698-6971-16B9B23BC50A}"/>
              </a:ext>
            </a:extLst>
          </p:cNvPr>
          <p:cNvSpPr txBox="1"/>
          <p:nvPr/>
        </p:nvSpPr>
        <p:spPr>
          <a:xfrm>
            <a:off x="6880628" y="2218341"/>
            <a:ext cx="1767017" cy="461665"/>
          </a:xfrm>
          <a:prstGeom prst="rect">
            <a:avLst/>
          </a:prstGeom>
          <a:noFill/>
        </p:spPr>
        <p:txBody>
          <a:bodyPr wrap="square">
            <a:spAutoFit/>
          </a:bodyPr>
          <a:lstStyle/>
          <a:p>
            <a:r>
              <a:rPr lang="en-US" sz="1200" dirty="0">
                <a:solidFill>
                  <a:srgbClr val="000000"/>
                </a:solidFill>
                <a:latin typeface="Century Gothic" panose="020B0502020202020204" pitchFamily="34" charset="0"/>
              </a:rPr>
              <a:t>Positive </a:t>
            </a:r>
            <a:r>
              <a:rPr lang="en-US" sz="1200" b="1" dirty="0">
                <a:solidFill>
                  <a:srgbClr val="000000"/>
                </a:solidFill>
                <a:latin typeface="Century Gothic" panose="020B0502020202020204" pitchFamily="34" charset="0"/>
              </a:rPr>
              <a:t>economic</a:t>
            </a:r>
            <a:r>
              <a:rPr lang="en-US" sz="1200" dirty="0">
                <a:solidFill>
                  <a:srgbClr val="000000"/>
                </a:solidFill>
                <a:latin typeface="Century Gothic" panose="020B0502020202020204" pitchFamily="34" charset="0"/>
              </a:rPr>
              <a:t> impact and growth</a:t>
            </a:r>
          </a:p>
        </p:txBody>
      </p:sp>
      <p:sp>
        <p:nvSpPr>
          <p:cNvPr id="30" name="TextBox 29">
            <a:extLst>
              <a:ext uri="{FF2B5EF4-FFF2-40B4-BE49-F238E27FC236}">
                <a16:creationId xmlns:a16="http://schemas.microsoft.com/office/drawing/2014/main" id="{A5FEA54C-AC52-34ED-7614-CB2E5EBD521F}"/>
              </a:ext>
            </a:extLst>
          </p:cNvPr>
          <p:cNvSpPr txBox="1"/>
          <p:nvPr/>
        </p:nvSpPr>
        <p:spPr>
          <a:xfrm>
            <a:off x="6925553" y="2866526"/>
            <a:ext cx="2407298" cy="461665"/>
          </a:xfrm>
          <a:prstGeom prst="rect">
            <a:avLst/>
          </a:prstGeom>
          <a:noFill/>
        </p:spPr>
        <p:txBody>
          <a:bodyPr wrap="square">
            <a:spAutoFit/>
          </a:bodyPr>
          <a:lstStyle/>
          <a:p>
            <a:r>
              <a:rPr lang="en-US" sz="1200" dirty="0">
                <a:solidFill>
                  <a:srgbClr val="000000"/>
                </a:solidFill>
                <a:latin typeface="Century Gothic" panose="020B0502020202020204" pitchFamily="34" charset="0"/>
              </a:rPr>
              <a:t>Brand </a:t>
            </a:r>
            <a:r>
              <a:rPr lang="en-US" sz="1200" b="1" dirty="0">
                <a:solidFill>
                  <a:srgbClr val="000000"/>
                </a:solidFill>
                <a:latin typeface="Century Gothic" panose="020B0502020202020204" pitchFamily="34" charset="0"/>
              </a:rPr>
              <a:t>reputation</a:t>
            </a:r>
            <a:r>
              <a:rPr lang="en-US" sz="1200" dirty="0">
                <a:solidFill>
                  <a:srgbClr val="000000"/>
                </a:solidFill>
                <a:latin typeface="Century Gothic" panose="020B0502020202020204" pitchFamily="34" charset="0"/>
              </a:rPr>
              <a:t> management</a:t>
            </a:r>
          </a:p>
        </p:txBody>
      </p:sp>
      <p:graphicFrame>
        <p:nvGraphicFramePr>
          <p:cNvPr id="32" name="Diagram 31">
            <a:extLst>
              <a:ext uri="{FF2B5EF4-FFF2-40B4-BE49-F238E27FC236}">
                <a16:creationId xmlns:a16="http://schemas.microsoft.com/office/drawing/2014/main" id="{F446501B-1D00-C88A-FE79-8241B3C8F149}"/>
              </a:ext>
            </a:extLst>
          </p:cNvPr>
          <p:cNvGraphicFramePr/>
          <p:nvPr>
            <p:extLst>
              <p:ext uri="{D42A27DB-BD31-4B8C-83A1-F6EECF244321}">
                <p14:modId xmlns:p14="http://schemas.microsoft.com/office/powerpoint/2010/main" val="1625567886"/>
              </p:ext>
            </p:extLst>
          </p:nvPr>
        </p:nvGraphicFramePr>
        <p:xfrm>
          <a:off x="2550321" y="3864289"/>
          <a:ext cx="2125266" cy="2150527"/>
        </p:xfrm>
        <a:graphic>
          <a:graphicData uri="http://schemas.openxmlformats.org/drawingml/2006/diagram">
            <dgm:relIds xmlns:dgm="http://schemas.openxmlformats.org/drawingml/2006/diagram" xmlns:r="http://schemas.openxmlformats.org/officeDocument/2006/relationships" r:dm="rId17" r:lo="rId18" r:qs="rId19" r:cs="rId20"/>
          </a:graphicData>
        </a:graphic>
      </p:graphicFrame>
      <p:sp>
        <p:nvSpPr>
          <p:cNvPr id="33" name="Arrow: Right 32">
            <a:extLst>
              <a:ext uri="{FF2B5EF4-FFF2-40B4-BE49-F238E27FC236}">
                <a16:creationId xmlns:a16="http://schemas.microsoft.com/office/drawing/2014/main" id="{E867FE9C-62D8-F781-4F0A-6877C6CF9622}"/>
              </a:ext>
            </a:extLst>
          </p:cNvPr>
          <p:cNvSpPr/>
          <p:nvPr/>
        </p:nvSpPr>
        <p:spPr>
          <a:xfrm>
            <a:off x="4737045" y="4200982"/>
            <a:ext cx="539345" cy="219281"/>
          </a:xfrm>
          <a:prstGeom prst="rightArrow">
            <a:avLst/>
          </a:prstGeom>
          <a:solidFill>
            <a:schemeClr val="tx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Century Gothic" panose="020B0502020202020204" pitchFamily="34" charset="0"/>
            </a:endParaRPr>
          </a:p>
        </p:txBody>
      </p:sp>
      <p:sp>
        <p:nvSpPr>
          <p:cNvPr id="37" name="Arrow: Right 36">
            <a:extLst>
              <a:ext uri="{FF2B5EF4-FFF2-40B4-BE49-F238E27FC236}">
                <a16:creationId xmlns:a16="http://schemas.microsoft.com/office/drawing/2014/main" id="{1971F4BA-6F48-8BDC-C1E6-11A3F980117F}"/>
              </a:ext>
            </a:extLst>
          </p:cNvPr>
          <p:cNvSpPr/>
          <p:nvPr/>
        </p:nvSpPr>
        <p:spPr>
          <a:xfrm>
            <a:off x="4737045" y="4817140"/>
            <a:ext cx="539345" cy="219281"/>
          </a:xfrm>
          <a:prstGeom prst="rightArrow">
            <a:avLst/>
          </a:prstGeom>
          <a:solidFill>
            <a:schemeClr val="tx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Century Gothic" panose="020B0502020202020204" pitchFamily="34" charset="0"/>
            </a:endParaRPr>
          </a:p>
        </p:txBody>
      </p:sp>
      <p:sp>
        <p:nvSpPr>
          <p:cNvPr id="39" name="Arrow: Right 38">
            <a:extLst>
              <a:ext uri="{FF2B5EF4-FFF2-40B4-BE49-F238E27FC236}">
                <a16:creationId xmlns:a16="http://schemas.microsoft.com/office/drawing/2014/main" id="{DC3E6E50-99E1-FF2D-D17A-C3AE14E09E8B}"/>
              </a:ext>
            </a:extLst>
          </p:cNvPr>
          <p:cNvSpPr/>
          <p:nvPr/>
        </p:nvSpPr>
        <p:spPr>
          <a:xfrm>
            <a:off x="4737045" y="5443600"/>
            <a:ext cx="539345" cy="219281"/>
          </a:xfrm>
          <a:prstGeom prst="rightArrow">
            <a:avLst/>
          </a:prstGeom>
          <a:solidFill>
            <a:schemeClr val="tx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Century Gothic" panose="020B0502020202020204" pitchFamily="34" charset="0"/>
            </a:endParaRPr>
          </a:p>
        </p:txBody>
      </p:sp>
      <p:sp>
        <p:nvSpPr>
          <p:cNvPr id="40" name="TextBox 39">
            <a:extLst>
              <a:ext uri="{FF2B5EF4-FFF2-40B4-BE49-F238E27FC236}">
                <a16:creationId xmlns:a16="http://schemas.microsoft.com/office/drawing/2014/main" id="{89AB98D4-A412-C35A-FBA2-934799B6266A}"/>
              </a:ext>
            </a:extLst>
          </p:cNvPr>
          <p:cNvSpPr txBox="1"/>
          <p:nvPr/>
        </p:nvSpPr>
        <p:spPr>
          <a:xfrm>
            <a:off x="5431287" y="4045256"/>
            <a:ext cx="3316318" cy="461665"/>
          </a:xfrm>
          <a:prstGeom prst="rect">
            <a:avLst/>
          </a:prstGeom>
          <a:noFill/>
          <a:ln>
            <a:noFill/>
            <a:prstDash val="dash"/>
          </a:ln>
        </p:spPr>
        <p:txBody>
          <a:bodyPr wrap="square" lIns="91440" tIns="45720" rIns="91440" bIns="45720" rtlCol="0" anchor="t">
            <a:spAutoFit/>
          </a:bodyPr>
          <a:lstStyle/>
          <a:p>
            <a:r>
              <a:rPr lang="en-US" sz="1200" dirty="0">
                <a:latin typeface="Century Gothic"/>
              </a:rPr>
              <a:t>One upcoming event posted; J.P. Morgan 42nd Annual Healthcare Conference</a:t>
            </a:r>
            <a:endParaRPr lang="en-US" dirty="0"/>
          </a:p>
        </p:txBody>
      </p:sp>
      <p:sp>
        <p:nvSpPr>
          <p:cNvPr id="43" name="Rectangle: Rounded Corners 42">
            <a:extLst>
              <a:ext uri="{FF2B5EF4-FFF2-40B4-BE49-F238E27FC236}">
                <a16:creationId xmlns:a16="http://schemas.microsoft.com/office/drawing/2014/main" id="{039457CF-CD83-2B36-7E00-922BC8FCCEB0}"/>
              </a:ext>
            </a:extLst>
          </p:cNvPr>
          <p:cNvSpPr/>
          <p:nvPr/>
        </p:nvSpPr>
        <p:spPr>
          <a:xfrm>
            <a:off x="5409547" y="3962995"/>
            <a:ext cx="3316319" cy="610387"/>
          </a:xfrm>
          <a:prstGeom prst="roundRect">
            <a:avLst/>
          </a:prstGeom>
          <a:noFill/>
          <a:ln>
            <a:solidFill>
              <a:schemeClr val="accent5">
                <a:lumMod val="60000"/>
                <a:lumOff val="40000"/>
              </a:schemeClr>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Century Gothic" panose="020B0502020202020204" pitchFamily="34" charset="0"/>
            </a:endParaRPr>
          </a:p>
        </p:txBody>
      </p:sp>
      <p:sp>
        <p:nvSpPr>
          <p:cNvPr id="52" name="Rectangle: Rounded Corners 51">
            <a:extLst>
              <a:ext uri="{FF2B5EF4-FFF2-40B4-BE49-F238E27FC236}">
                <a16:creationId xmlns:a16="http://schemas.microsoft.com/office/drawing/2014/main" id="{DA7F0263-8F06-25D5-3265-D7826AF66FBB}"/>
              </a:ext>
            </a:extLst>
          </p:cNvPr>
          <p:cNvSpPr/>
          <p:nvPr/>
        </p:nvSpPr>
        <p:spPr>
          <a:xfrm>
            <a:off x="5409546" y="4673285"/>
            <a:ext cx="3316319" cy="584575"/>
          </a:xfrm>
          <a:prstGeom prst="roundRect">
            <a:avLst/>
          </a:prstGeom>
          <a:noFill/>
          <a:ln>
            <a:solidFill>
              <a:schemeClr val="accent5">
                <a:lumMod val="60000"/>
                <a:lumOff val="40000"/>
              </a:schemeClr>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Century Gothic" panose="020B0502020202020204" pitchFamily="34" charset="0"/>
            </a:endParaRPr>
          </a:p>
        </p:txBody>
      </p:sp>
      <p:sp>
        <p:nvSpPr>
          <p:cNvPr id="56" name="Rectangle: Rounded Corners 55">
            <a:extLst>
              <a:ext uri="{FF2B5EF4-FFF2-40B4-BE49-F238E27FC236}">
                <a16:creationId xmlns:a16="http://schemas.microsoft.com/office/drawing/2014/main" id="{694A9FC4-CA26-3477-A6AE-07076D40D841}"/>
              </a:ext>
            </a:extLst>
          </p:cNvPr>
          <p:cNvSpPr/>
          <p:nvPr/>
        </p:nvSpPr>
        <p:spPr>
          <a:xfrm>
            <a:off x="5390133" y="5347379"/>
            <a:ext cx="3316319" cy="650306"/>
          </a:xfrm>
          <a:prstGeom prst="roundRect">
            <a:avLst/>
          </a:prstGeom>
          <a:noFill/>
          <a:ln>
            <a:solidFill>
              <a:schemeClr val="accent5">
                <a:lumMod val="60000"/>
                <a:lumOff val="40000"/>
              </a:schemeClr>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Century Gothic" panose="020B0502020202020204" pitchFamily="34" charset="0"/>
            </a:endParaRPr>
          </a:p>
        </p:txBody>
      </p:sp>
      <p:sp>
        <p:nvSpPr>
          <p:cNvPr id="60" name="TextBox 59">
            <a:extLst>
              <a:ext uri="{FF2B5EF4-FFF2-40B4-BE49-F238E27FC236}">
                <a16:creationId xmlns:a16="http://schemas.microsoft.com/office/drawing/2014/main" id="{94A30A75-0CF4-B57D-5788-627023E57A43}"/>
              </a:ext>
            </a:extLst>
          </p:cNvPr>
          <p:cNvSpPr txBox="1"/>
          <p:nvPr/>
        </p:nvSpPr>
        <p:spPr>
          <a:xfrm>
            <a:off x="5477947" y="4713549"/>
            <a:ext cx="3199862" cy="461665"/>
          </a:xfrm>
          <a:prstGeom prst="rect">
            <a:avLst/>
          </a:prstGeom>
          <a:noFill/>
        </p:spPr>
        <p:txBody>
          <a:bodyPr wrap="square" lIns="91440" tIns="45720" rIns="91440" bIns="45720" anchor="t">
            <a:spAutoFit/>
          </a:bodyPr>
          <a:lstStyle/>
          <a:p>
            <a:r>
              <a:rPr lang="en-US" sz="1200" dirty="0">
                <a:solidFill>
                  <a:srgbClr val="000000"/>
                </a:solidFill>
                <a:latin typeface="Century Gothic"/>
              </a:rPr>
              <a:t>Webinars with speakers; </a:t>
            </a:r>
            <a:r>
              <a:rPr lang="en-US" sz="1200" dirty="0">
                <a:latin typeface="Century Gothic"/>
              </a:rPr>
              <a:t>mental</a:t>
            </a:r>
            <a:r>
              <a:rPr lang="en-US" sz="1200" dirty="0">
                <a:solidFill>
                  <a:srgbClr val="000000"/>
                </a:solidFill>
                <a:latin typeface="Century Gothic"/>
              </a:rPr>
              <a:t> resilience event</a:t>
            </a:r>
            <a:r>
              <a:rPr lang="en-US" sz="1200" dirty="0">
                <a:latin typeface="Century Gothic"/>
              </a:rPr>
              <a:t> </a:t>
            </a:r>
            <a:endParaRPr lang="en-US" sz="1200" dirty="0">
              <a:solidFill>
                <a:srgbClr val="000000"/>
              </a:solidFill>
              <a:latin typeface="Century Gothic"/>
            </a:endParaRPr>
          </a:p>
        </p:txBody>
      </p:sp>
      <p:sp>
        <p:nvSpPr>
          <p:cNvPr id="65" name="TextBox 64">
            <a:extLst>
              <a:ext uri="{FF2B5EF4-FFF2-40B4-BE49-F238E27FC236}">
                <a16:creationId xmlns:a16="http://schemas.microsoft.com/office/drawing/2014/main" id="{1CE94824-8218-85D4-DEB3-7A05BD4BD3F7}"/>
              </a:ext>
            </a:extLst>
          </p:cNvPr>
          <p:cNvSpPr txBox="1"/>
          <p:nvPr/>
        </p:nvSpPr>
        <p:spPr>
          <a:xfrm>
            <a:off x="5409546" y="5441701"/>
            <a:ext cx="3193767" cy="461665"/>
          </a:xfrm>
          <a:prstGeom prst="rect">
            <a:avLst/>
          </a:prstGeom>
          <a:noFill/>
        </p:spPr>
        <p:txBody>
          <a:bodyPr wrap="square" lIns="91440" tIns="45720" rIns="91440" bIns="45720" anchor="t">
            <a:spAutoFit/>
          </a:bodyPr>
          <a:lstStyle/>
          <a:p>
            <a:r>
              <a:rPr lang="en-US" sz="1200" dirty="0">
                <a:solidFill>
                  <a:srgbClr val="000000"/>
                </a:solidFill>
                <a:latin typeface="Century Gothic"/>
              </a:rPr>
              <a:t>Lots of webinars; many events like AI in healthcare and MedTech conference</a:t>
            </a:r>
          </a:p>
        </p:txBody>
      </p:sp>
      <p:sp>
        <p:nvSpPr>
          <p:cNvPr id="11" name="Oval 10">
            <a:extLst>
              <a:ext uri="{FF2B5EF4-FFF2-40B4-BE49-F238E27FC236}">
                <a16:creationId xmlns:a16="http://schemas.microsoft.com/office/drawing/2014/main" id="{88D11D19-F068-62B9-9C4F-2212B0CF423A}"/>
              </a:ext>
            </a:extLst>
          </p:cNvPr>
          <p:cNvSpPr/>
          <p:nvPr/>
        </p:nvSpPr>
        <p:spPr>
          <a:xfrm>
            <a:off x="2622605" y="1665262"/>
            <a:ext cx="2200338" cy="176096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Century Gothic" panose="020B0502020202020204" pitchFamily="34" charset="0"/>
            </a:endParaRPr>
          </a:p>
        </p:txBody>
      </p:sp>
      <p:sp>
        <p:nvSpPr>
          <p:cNvPr id="12" name="Oval 11">
            <a:extLst>
              <a:ext uri="{FF2B5EF4-FFF2-40B4-BE49-F238E27FC236}">
                <a16:creationId xmlns:a16="http://schemas.microsoft.com/office/drawing/2014/main" id="{40209DEA-E809-DFBF-BC74-E3F977FDDA9A}"/>
              </a:ext>
            </a:extLst>
          </p:cNvPr>
          <p:cNvSpPr/>
          <p:nvPr/>
        </p:nvSpPr>
        <p:spPr>
          <a:xfrm>
            <a:off x="3600359" y="1676936"/>
            <a:ext cx="2200338" cy="1760966"/>
          </a:xfrm>
          <a:prstGeom prst="ellipse">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Century Gothic" panose="020B0502020202020204" pitchFamily="34" charset="0"/>
            </a:endParaRPr>
          </a:p>
        </p:txBody>
      </p:sp>
      <p:sp>
        <p:nvSpPr>
          <p:cNvPr id="14" name="Oval 13">
            <a:extLst>
              <a:ext uri="{FF2B5EF4-FFF2-40B4-BE49-F238E27FC236}">
                <a16:creationId xmlns:a16="http://schemas.microsoft.com/office/drawing/2014/main" id="{911D8701-80B7-18F4-D247-6AAF7C83BDAE}"/>
              </a:ext>
            </a:extLst>
          </p:cNvPr>
          <p:cNvSpPr/>
          <p:nvPr/>
        </p:nvSpPr>
        <p:spPr>
          <a:xfrm>
            <a:off x="3601955" y="1751385"/>
            <a:ext cx="1313091" cy="1563684"/>
          </a:xfrm>
          <a:prstGeom prst="ellipse">
            <a:avLst/>
          </a:prstGeom>
          <a:solidFill>
            <a:schemeClr val="tx2">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Century Gothic" panose="020B0502020202020204" pitchFamily="34" charset="0"/>
            </a:endParaRPr>
          </a:p>
        </p:txBody>
      </p:sp>
      <p:pic>
        <p:nvPicPr>
          <p:cNvPr id="1026" name="Picture 2" descr="Instagram Logo - Free Vectors &amp; PSDs to Download">
            <a:extLst>
              <a:ext uri="{FF2B5EF4-FFF2-40B4-BE49-F238E27FC236}">
                <a16:creationId xmlns:a16="http://schemas.microsoft.com/office/drawing/2014/main" id="{8F8C8BFC-4593-E673-83CA-5AA6630A7127}"/>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4016923" y="1917452"/>
            <a:ext cx="341113" cy="341113"/>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D9768F81-BFCD-9A55-54B2-3A23C310BE2E}"/>
              </a:ext>
            </a:extLst>
          </p:cNvPr>
          <p:cNvSpPr txBox="1"/>
          <p:nvPr/>
        </p:nvSpPr>
        <p:spPr>
          <a:xfrm>
            <a:off x="2521345" y="1452887"/>
            <a:ext cx="3521199" cy="276999"/>
          </a:xfrm>
          <a:prstGeom prst="rect">
            <a:avLst/>
          </a:prstGeom>
          <a:noFill/>
        </p:spPr>
        <p:txBody>
          <a:bodyPr wrap="square" rtlCol="0">
            <a:spAutoFit/>
          </a:bodyPr>
          <a:lstStyle/>
          <a:p>
            <a:r>
              <a:rPr lang="en-US" sz="1200" b="1" dirty="0" err="1">
                <a:latin typeface="Century Gothic" panose="020B0502020202020204" pitchFamily="34" charset="0"/>
              </a:rPr>
              <a:t>Labcorp</a:t>
            </a:r>
            <a:r>
              <a:rPr lang="en-US" sz="1200" b="1" dirty="0">
                <a:latin typeface="Century Gothic" panose="020B0502020202020204" pitchFamily="34" charset="0"/>
              </a:rPr>
              <a:t>                                                 IQVIA</a:t>
            </a:r>
          </a:p>
        </p:txBody>
      </p:sp>
      <p:pic>
        <p:nvPicPr>
          <p:cNvPr id="1028" name="Picture 4" descr="Threads Logo PNG Vector (AI, EPS, PDF, SVG) Free Download">
            <a:extLst>
              <a:ext uri="{FF2B5EF4-FFF2-40B4-BE49-F238E27FC236}">
                <a16:creationId xmlns:a16="http://schemas.microsoft.com/office/drawing/2014/main" id="{A4ECF89E-CE8D-3DD7-B9C2-3A239127398B}"/>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3148100" y="1890820"/>
            <a:ext cx="326848" cy="380276"/>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Facebook Logo - Free Vectors &amp; PSDs to Download">
            <a:extLst>
              <a:ext uri="{FF2B5EF4-FFF2-40B4-BE49-F238E27FC236}">
                <a16:creationId xmlns:a16="http://schemas.microsoft.com/office/drawing/2014/main" id="{C80AEAB8-E1C9-31BF-7A70-6DAD363BB041}"/>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3796116" y="2328871"/>
            <a:ext cx="341113" cy="341113"/>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X,' rated: Twitter's new branding is called a rip-off and ...">
            <a:extLst>
              <a:ext uri="{FF2B5EF4-FFF2-40B4-BE49-F238E27FC236}">
                <a16:creationId xmlns:a16="http://schemas.microsoft.com/office/drawing/2014/main" id="{E9C3770D-9300-8D69-E125-1A358C4D8985}"/>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4445492" y="2324881"/>
            <a:ext cx="315332" cy="354297"/>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Youtube, logo icon - Free download on Iconfinder">
            <a:extLst>
              <a:ext uri="{FF2B5EF4-FFF2-40B4-BE49-F238E27FC236}">
                <a16:creationId xmlns:a16="http://schemas.microsoft.com/office/drawing/2014/main" id="{0021D6AA-C320-5309-017B-264B6BBCCD0A}"/>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3108482" y="2649134"/>
            <a:ext cx="413945" cy="413945"/>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LinkedIn Logo and symbol, meaning, history, PNG, brand">
            <a:extLst>
              <a:ext uri="{FF2B5EF4-FFF2-40B4-BE49-F238E27FC236}">
                <a16:creationId xmlns:a16="http://schemas.microsoft.com/office/drawing/2014/main" id="{45FDA271-0A25-D542-9FD1-FCBC0143F587}"/>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3964480" y="2809875"/>
            <a:ext cx="479732" cy="380275"/>
          </a:xfrm>
          <a:prstGeom prst="rect">
            <a:avLst/>
          </a:prstGeom>
          <a:noFill/>
          <a:extLst>
            <a:ext uri="{909E8E84-426E-40DD-AFC4-6F175D3DCCD1}">
              <a14:hiddenFill xmlns:a14="http://schemas.microsoft.com/office/drawing/2010/main">
                <a:solidFill>
                  <a:srgbClr val="FFFFFF"/>
                </a:solidFill>
              </a14:hiddenFill>
            </a:ext>
          </a:extLst>
        </p:spPr>
      </p:pic>
      <p:pic>
        <p:nvPicPr>
          <p:cNvPr id="19" name="Graphic 18" descr="Angel face outline with solid fill">
            <a:extLst>
              <a:ext uri="{FF2B5EF4-FFF2-40B4-BE49-F238E27FC236}">
                <a16:creationId xmlns:a16="http://schemas.microsoft.com/office/drawing/2014/main" id="{FD2D2E4D-C1EB-832B-47F1-7189402ADBC8}"/>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6297299" y="2979996"/>
            <a:ext cx="327604" cy="327604"/>
          </a:xfrm>
          <a:prstGeom prst="rect">
            <a:avLst/>
          </a:prstGeom>
        </p:spPr>
      </p:pic>
      <p:pic>
        <p:nvPicPr>
          <p:cNvPr id="21" name="Graphic 20" descr="Money outline">
            <a:extLst>
              <a:ext uri="{FF2B5EF4-FFF2-40B4-BE49-F238E27FC236}">
                <a16:creationId xmlns:a16="http://schemas.microsoft.com/office/drawing/2014/main" id="{DD0DA5FB-280A-C2DD-CA61-3E0B8FD77415}"/>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flipH="1">
            <a:off x="6319935" y="2277609"/>
            <a:ext cx="339370" cy="339370"/>
          </a:xfrm>
          <a:prstGeom prst="rect">
            <a:avLst/>
          </a:prstGeom>
        </p:spPr>
      </p:pic>
      <p:pic>
        <p:nvPicPr>
          <p:cNvPr id="24" name="Graphic 23" descr="Users with solid fill">
            <a:extLst>
              <a:ext uri="{FF2B5EF4-FFF2-40B4-BE49-F238E27FC236}">
                <a16:creationId xmlns:a16="http://schemas.microsoft.com/office/drawing/2014/main" id="{0F1769E9-B4CA-7CFA-2874-CF3EE2D5501A}"/>
              </a:ext>
            </a:extLst>
          </p:cNvPr>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6304538" y="1635573"/>
            <a:ext cx="370163" cy="370163"/>
          </a:xfrm>
          <a:prstGeom prst="rect">
            <a:avLst/>
          </a:prstGeom>
        </p:spPr>
      </p:pic>
      <p:pic>
        <p:nvPicPr>
          <p:cNvPr id="1048" name="Picture 24" descr="Cardinal Health Logo and symbol, meaning, history, PNG">
            <a:extLst>
              <a:ext uri="{FF2B5EF4-FFF2-40B4-BE49-F238E27FC236}">
                <a16:creationId xmlns:a16="http://schemas.microsoft.com/office/drawing/2014/main" id="{3400F7B8-3083-2FB3-5E8C-47FEFB56B843}"/>
              </a:ext>
            </a:extLst>
          </p:cNvPr>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2659613" y="4137479"/>
            <a:ext cx="367933" cy="304478"/>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26" descr="Highest paying jobs at LabCorp">
            <a:extLst>
              <a:ext uri="{FF2B5EF4-FFF2-40B4-BE49-F238E27FC236}">
                <a16:creationId xmlns:a16="http://schemas.microsoft.com/office/drawing/2014/main" id="{CD9958AC-C018-3431-CF92-5485E9CBEEF9}"/>
              </a:ext>
            </a:extLst>
          </p:cNvPr>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2850576" y="4784150"/>
            <a:ext cx="310803" cy="310803"/>
          </a:xfrm>
          <a:prstGeom prst="rect">
            <a:avLst/>
          </a:prstGeom>
          <a:noFill/>
          <a:extLst>
            <a:ext uri="{909E8E84-426E-40DD-AFC4-6F175D3DCCD1}">
              <a14:hiddenFill xmlns:a14="http://schemas.microsoft.com/office/drawing/2010/main">
                <a:solidFill>
                  <a:srgbClr val="FFFFFF"/>
                </a:solidFill>
              </a14:hiddenFill>
            </a:ext>
          </a:extLst>
        </p:spPr>
      </p:pic>
      <p:pic>
        <p:nvPicPr>
          <p:cNvPr id="1052" name="Picture 28" descr="IQVIA (@IQVIA_global) / X">
            <a:extLst>
              <a:ext uri="{FF2B5EF4-FFF2-40B4-BE49-F238E27FC236}">
                <a16:creationId xmlns:a16="http://schemas.microsoft.com/office/drawing/2014/main" id="{FAF04AA2-A715-C097-3808-078BF42EA14E}"/>
              </a:ext>
            </a:extLst>
          </p:cNvPr>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2695174" y="5437146"/>
            <a:ext cx="310804" cy="31080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Cardinal Health Logo and symbol, meaning, history, PNG">
            <a:extLst>
              <a:ext uri="{FF2B5EF4-FFF2-40B4-BE49-F238E27FC236}">
                <a16:creationId xmlns:a16="http://schemas.microsoft.com/office/drawing/2014/main" id="{853AFD59-2161-E34D-952D-BBD0A2DEE706}"/>
              </a:ext>
            </a:extLst>
          </p:cNvPr>
          <p:cNvPicPr>
            <a:picLocks noChangeAspect="1" noChangeArrowheads="1"/>
          </p:cNvPicPr>
          <p:nvPr/>
        </p:nvPicPr>
        <p:blipFill>
          <a:blip r:embed="rId37">
            <a:extLst>
              <a:ext uri="{28A0092B-C50C-407E-A947-70E740481C1C}">
                <a14:useLocalDpi xmlns:a14="http://schemas.microsoft.com/office/drawing/2010/main" val="0"/>
              </a:ext>
            </a:extLst>
          </a:blip>
          <a:srcRect/>
          <a:stretch>
            <a:fillRect/>
          </a:stretch>
        </p:blipFill>
        <p:spPr bwMode="auto">
          <a:xfrm>
            <a:off x="0" y="79830"/>
            <a:ext cx="1168400" cy="734916"/>
          </a:xfrm>
          <a:prstGeom prst="rect">
            <a:avLst/>
          </a:prstGeom>
          <a:noFill/>
          <a:extLst>
            <a:ext uri="{909E8E84-426E-40DD-AFC4-6F175D3DCCD1}">
              <a14:hiddenFill xmlns:a14="http://schemas.microsoft.com/office/drawing/2010/main">
                <a:solidFill>
                  <a:srgbClr val="FFFFFF"/>
                </a:solidFill>
              </a14:hiddenFill>
            </a:ext>
          </a:extLst>
        </p:spPr>
      </p:pic>
      <p:sp>
        <p:nvSpPr>
          <p:cNvPr id="10" name="Google Shape;450;g20fd3f00fcd_0_84">
            <a:extLst>
              <a:ext uri="{FF2B5EF4-FFF2-40B4-BE49-F238E27FC236}">
                <a16:creationId xmlns:a16="http://schemas.microsoft.com/office/drawing/2014/main" id="{E6F79DA8-09D5-A534-FEAF-B8A50A286B37}"/>
              </a:ext>
            </a:extLst>
          </p:cNvPr>
          <p:cNvSpPr txBox="1">
            <a:spLocks/>
          </p:cNvSpPr>
          <p:nvPr/>
        </p:nvSpPr>
        <p:spPr>
          <a:xfrm>
            <a:off x="1142400" y="161762"/>
            <a:ext cx="6859200" cy="676500"/>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lt1"/>
              </a:buClr>
              <a:buSzPts val="3000"/>
              <a:buFont typeface="Century Gothic"/>
              <a:buNone/>
              <a:defRPr sz="30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dirty="0">
                <a:latin typeface="Century Gothic" panose="020B0502020202020204" pitchFamily="34" charset="0"/>
              </a:rPr>
              <a:t>Competition Analysis</a:t>
            </a:r>
          </a:p>
        </p:txBody>
      </p:sp>
    </p:spTree>
    <p:extLst>
      <p:ext uri="{BB962C8B-B14F-4D97-AF65-F5344CB8AC3E}">
        <p14:creationId xmlns:p14="http://schemas.microsoft.com/office/powerpoint/2010/main" val="24481302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pic>
        <p:nvPicPr>
          <p:cNvPr id="201" name="Google Shape;201;g261927a01be_0_14" descr="Scales of justice with solid fill"/>
          <p:cNvPicPr preferRelativeResize="0"/>
          <p:nvPr/>
        </p:nvPicPr>
        <p:blipFill rotWithShape="1">
          <a:blip r:embed="rId3">
            <a:alphaModFix/>
          </a:blip>
          <a:srcRect/>
          <a:stretch/>
        </p:blipFill>
        <p:spPr>
          <a:xfrm>
            <a:off x="5228323" y="2400366"/>
            <a:ext cx="914400" cy="914400"/>
          </a:xfrm>
          <a:prstGeom prst="rect">
            <a:avLst/>
          </a:prstGeom>
          <a:noFill/>
          <a:ln>
            <a:noFill/>
          </a:ln>
          <a:effectLst>
            <a:outerShdw sx="1000" sy="1000" algn="ctr" rotWithShape="0">
              <a:srgbClr val="000000"/>
            </a:outerShdw>
          </a:effectLst>
        </p:spPr>
      </p:pic>
      <p:sp>
        <p:nvSpPr>
          <p:cNvPr id="202" name="Google Shape;202;g261927a01be_0_14"/>
          <p:cNvSpPr txBox="1"/>
          <p:nvPr/>
        </p:nvSpPr>
        <p:spPr>
          <a:xfrm>
            <a:off x="2433307" y="2683437"/>
            <a:ext cx="2083200" cy="2925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300"/>
              <a:buFont typeface="Arial"/>
              <a:buNone/>
            </a:pPr>
            <a:r>
              <a:rPr lang="en-US" sz="1300" b="1" i="1" u="none" strike="noStrike" cap="none" dirty="0">
                <a:solidFill>
                  <a:srgbClr val="FFFFFF"/>
                </a:solidFill>
                <a:latin typeface="Century Gothic" panose="020B0502020202020204" pitchFamily="34" charset="0"/>
                <a:ea typeface="Century Gothic"/>
                <a:cs typeface="Century Gothic"/>
                <a:sym typeface="Century Gothic"/>
              </a:rPr>
              <a:t>Technical and Cyber</a:t>
            </a:r>
            <a:endParaRPr sz="1400" b="0" i="0" u="none" strike="noStrike" cap="none" dirty="0">
              <a:solidFill>
                <a:srgbClr val="000000"/>
              </a:solidFill>
              <a:latin typeface="Century Gothic" panose="020B0502020202020204" pitchFamily="34" charset="0"/>
              <a:sym typeface="Arial"/>
            </a:endParaRPr>
          </a:p>
        </p:txBody>
      </p:sp>
      <p:pic>
        <p:nvPicPr>
          <p:cNvPr id="203" name="Google Shape;203;g261927a01be_0_14" descr="Marketing with solid fill"/>
          <p:cNvPicPr preferRelativeResize="0"/>
          <p:nvPr/>
        </p:nvPicPr>
        <p:blipFill rotWithShape="1">
          <a:blip r:embed="rId4">
            <a:alphaModFix/>
          </a:blip>
          <a:srcRect/>
          <a:stretch/>
        </p:blipFill>
        <p:spPr>
          <a:xfrm>
            <a:off x="7339097" y="1831705"/>
            <a:ext cx="914400" cy="914400"/>
          </a:xfrm>
          <a:prstGeom prst="rect">
            <a:avLst/>
          </a:prstGeom>
          <a:noFill/>
          <a:ln>
            <a:noFill/>
          </a:ln>
          <a:effectLst>
            <a:outerShdw sx="1000" sy="1000" algn="ctr" rotWithShape="0">
              <a:srgbClr val="000000"/>
            </a:outerShdw>
          </a:effectLst>
        </p:spPr>
      </p:pic>
      <p:sp>
        <p:nvSpPr>
          <p:cNvPr id="204" name="Google Shape;204;g261927a01be_0_14"/>
          <p:cNvSpPr/>
          <p:nvPr/>
        </p:nvSpPr>
        <p:spPr>
          <a:xfrm>
            <a:off x="533293" y="3242120"/>
            <a:ext cx="1348200" cy="2607000"/>
          </a:xfrm>
          <a:prstGeom prst="roundRect">
            <a:avLst>
              <a:gd name="adj" fmla="val 16667"/>
            </a:avLst>
          </a:prstGeom>
          <a:solidFill>
            <a:schemeClr val="lt1"/>
          </a:solidFill>
          <a:ln w="25400" cap="flat" cmpd="sng">
            <a:solidFill>
              <a:schemeClr val="accent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Century Gothic" panose="020B0502020202020204" pitchFamily="34" charset="0"/>
              <a:ea typeface="Century Gothic"/>
              <a:cs typeface="Century Gothic"/>
              <a:sym typeface="Century Gothic"/>
            </a:endParaRPr>
          </a:p>
        </p:txBody>
      </p:sp>
      <p:sp>
        <p:nvSpPr>
          <p:cNvPr id="205" name="Google Shape;205;g261927a01be_0_14"/>
          <p:cNvSpPr/>
          <p:nvPr/>
        </p:nvSpPr>
        <p:spPr>
          <a:xfrm>
            <a:off x="2188424" y="3228720"/>
            <a:ext cx="1348200" cy="2607000"/>
          </a:xfrm>
          <a:prstGeom prst="roundRect">
            <a:avLst>
              <a:gd name="adj" fmla="val 16667"/>
            </a:avLst>
          </a:prstGeom>
          <a:noFill/>
          <a:ln w="25400" cap="flat" cmpd="sng">
            <a:solidFill>
              <a:schemeClr val="accent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Century Gothic" panose="020B0502020202020204" pitchFamily="34" charset="0"/>
              <a:ea typeface="Century Gothic"/>
              <a:cs typeface="Century Gothic"/>
              <a:sym typeface="Century Gothic"/>
            </a:endParaRPr>
          </a:p>
        </p:txBody>
      </p:sp>
      <p:sp>
        <p:nvSpPr>
          <p:cNvPr id="206" name="Google Shape;206;g261927a01be_0_14"/>
          <p:cNvSpPr/>
          <p:nvPr/>
        </p:nvSpPr>
        <p:spPr>
          <a:xfrm>
            <a:off x="804973" y="2763420"/>
            <a:ext cx="7534200" cy="323100"/>
          </a:xfrm>
          <a:prstGeom prst="roundRect">
            <a:avLst>
              <a:gd name="adj" fmla="val 16667"/>
            </a:avLst>
          </a:prstGeom>
          <a:solidFill>
            <a:schemeClr val="dk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dirty="0">
                <a:solidFill>
                  <a:srgbClr val="FFFFFF"/>
                </a:solidFill>
                <a:latin typeface="Century Gothic"/>
                <a:ea typeface="Century Gothic"/>
                <a:cs typeface="Century Gothic"/>
                <a:sym typeface="Century Gothic"/>
              </a:rPr>
              <a:t>What events are they </a:t>
            </a:r>
            <a:r>
              <a:rPr lang="en-US" dirty="0">
                <a:solidFill>
                  <a:srgbClr val="FFFFFF"/>
                </a:solidFill>
                <a:latin typeface="Century Gothic"/>
                <a:ea typeface="Century Gothic"/>
                <a:cs typeface="Century Gothic"/>
                <a:sym typeface="Century Gothic"/>
              </a:rPr>
              <a:t>attending</a:t>
            </a:r>
            <a:r>
              <a:rPr lang="en-US" sz="1400" b="0" i="0" u="none" strike="noStrike" cap="none" dirty="0">
                <a:solidFill>
                  <a:srgbClr val="FFFFFF"/>
                </a:solidFill>
                <a:latin typeface="Century Gothic"/>
                <a:ea typeface="Century Gothic"/>
                <a:cs typeface="Century Gothic"/>
                <a:sym typeface="Century Gothic"/>
              </a:rPr>
              <a:t>?</a:t>
            </a:r>
            <a:endParaRPr lang="en-US" sz="1400" b="0" i="0" u="none" strike="noStrike" cap="none" dirty="0">
              <a:solidFill>
                <a:srgbClr val="000000"/>
              </a:solidFill>
              <a:latin typeface="Century Gothic"/>
              <a:sym typeface="Arial"/>
            </a:endParaRPr>
          </a:p>
        </p:txBody>
      </p:sp>
      <p:sp>
        <p:nvSpPr>
          <p:cNvPr id="207" name="Google Shape;207;g261927a01be_0_14"/>
          <p:cNvSpPr txBox="1"/>
          <p:nvPr/>
        </p:nvSpPr>
        <p:spPr>
          <a:xfrm>
            <a:off x="457202" y="5939076"/>
            <a:ext cx="8166300" cy="553957"/>
          </a:xfrm>
          <a:prstGeom prst="rect">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algn="ctr">
              <a:buSzPts val="1050"/>
            </a:pPr>
            <a:r>
              <a:rPr lang="en-US" sz="1000" dirty="0">
                <a:latin typeface="Century Gothic"/>
                <a:ea typeface="Century Gothic"/>
                <a:cs typeface="Century Gothic"/>
                <a:sym typeface="Century Gothic"/>
              </a:rPr>
              <a:t>Medium sized events are crucial for CHRS for e</a:t>
            </a:r>
            <a:r>
              <a:rPr lang="en-US" sz="1000" dirty="0">
                <a:latin typeface="Century Gothic"/>
                <a:ea typeface="Century Gothic"/>
                <a:sym typeface="Century Gothic"/>
              </a:rPr>
              <a:t>xpand into smaller, midsize pharma companies and increase their number of net new clients.</a:t>
            </a:r>
            <a:r>
              <a:rPr lang="en-US" sz="1000" dirty="0">
                <a:latin typeface="Century Gothic"/>
                <a:ea typeface="Century Gothic"/>
                <a:cs typeface="Century Gothic"/>
                <a:sym typeface="Century Gothic"/>
              </a:rPr>
              <a:t> These</a:t>
            </a:r>
            <a:r>
              <a:rPr lang="en-US" sz="1000" b="0" i="0" u="none" strike="noStrike" cap="none" dirty="0">
                <a:solidFill>
                  <a:srgbClr val="000000"/>
                </a:solidFill>
                <a:latin typeface="Century Gothic"/>
                <a:ea typeface="Century Gothic"/>
                <a:cs typeface="Century Gothic"/>
                <a:sym typeface="Century Gothic"/>
              </a:rPr>
              <a:t> companies and the events they attend offer a platform for business development and strategic growth within the healthcare industry.</a:t>
            </a:r>
            <a:endParaRPr lang="en-US" sz="1000" b="0" i="0" u="none" strike="noStrike" cap="none" dirty="0">
              <a:solidFill>
                <a:srgbClr val="000000"/>
              </a:solidFill>
              <a:latin typeface="Century Gothic"/>
            </a:endParaRPr>
          </a:p>
        </p:txBody>
      </p:sp>
      <p:sp>
        <p:nvSpPr>
          <p:cNvPr id="208" name="Google Shape;208;g261927a01be_0_14"/>
          <p:cNvSpPr/>
          <p:nvPr/>
        </p:nvSpPr>
        <p:spPr>
          <a:xfrm>
            <a:off x="533294" y="1119866"/>
            <a:ext cx="3943800" cy="323100"/>
          </a:xfrm>
          <a:prstGeom prst="roundRect">
            <a:avLst>
              <a:gd name="adj" fmla="val 16667"/>
            </a:avLst>
          </a:prstGeom>
          <a:solidFill>
            <a:schemeClr val="dk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dirty="0">
                <a:solidFill>
                  <a:srgbClr val="FFFFFF"/>
                </a:solidFill>
                <a:latin typeface="Century Gothic" panose="020B0502020202020204" pitchFamily="34" charset="0"/>
                <a:ea typeface="Century Gothic"/>
                <a:cs typeface="Century Gothic"/>
                <a:sym typeface="Century Gothic"/>
              </a:rPr>
              <a:t>Vertex Pharmaceuticals</a:t>
            </a:r>
            <a:endParaRPr sz="1400" b="0" i="0" u="none" strike="noStrike" cap="none" dirty="0">
              <a:solidFill>
                <a:srgbClr val="000000"/>
              </a:solidFill>
              <a:latin typeface="Century Gothic" panose="020B0502020202020204" pitchFamily="34" charset="0"/>
              <a:sym typeface="Arial"/>
            </a:endParaRPr>
          </a:p>
        </p:txBody>
      </p:sp>
      <p:sp>
        <p:nvSpPr>
          <p:cNvPr id="209" name="Google Shape;209;g261927a01be_0_14"/>
          <p:cNvSpPr/>
          <p:nvPr/>
        </p:nvSpPr>
        <p:spPr>
          <a:xfrm>
            <a:off x="533293" y="1557858"/>
            <a:ext cx="3943800" cy="1044900"/>
          </a:xfrm>
          <a:prstGeom prst="roundRect">
            <a:avLst>
              <a:gd name="adj" fmla="val 16667"/>
            </a:avLst>
          </a:prstGeom>
          <a:no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entury Gothic" panose="020B0502020202020204" pitchFamily="34" charset="0"/>
              <a:sym typeface="Arial"/>
            </a:endParaRPr>
          </a:p>
        </p:txBody>
      </p:sp>
      <p:sp>
        <p:nvSpPr>
          <p:cNvPr id="210" name="Google Shape;210;g261927a01be_0_14"/>
          <p:cNvSpPr txBox="1"/>
          <p:nvPr/>
        </p:nvSpPr>
        <p:spPr>
          <a:xfrm>
            <a:off x="1136267" y="1585704"/>
            <a:ext cx="3340800" cy="1061789"/>
          </a:xfrm>
          <a:prstGeom prst="rect">
            <a:avLst/>
          </a:prstGeom>
          <a:noFill/>
          <a:ln>
            <a:noFill/>
          </a:ln>
        </p:spPr>
        <p:txBody>
          <a:bodyPr spcFirstLastPara="1" wrap="square" lIns="91425" tIns="45700" rIns="91425" bIns="45700" anchor="t" anchorCtr="0">
            <a:spAutoFit/>
          </a:bodyPr>
          <a:lstStyle/>
          <a:p>
            <a:pPr marL="171450" marR="0" lvl="0" indent="-171450" algn="l" rtl="0">
              <a:lnSpc>
                <a:spcPct val="100000"/>
              </a:lnSpc>
              <a:spcBef>
                <a:spcPts val="0"/>
              </a:spcBef>
              <a:spcAft>
                <a:spcPts val="0"/>
              </a:spcAft>
              <a:buClr>
                <a:srgbClr val="000000"/>
              </a:buClr>
              <a:buSzPts val="1200"/>
              <a:buFont typeface="Arial"/>
              <a:buChar char="•"/>
            </a:pPr>
            <a:r>
              <a:rPr lang="en-US" sz="1050" b="0" i="0" u="none" strike="noStrike" cap="none" dirty="0">
                <a:solidFill>
                  <a:srgbClr val="000000"/>
                </a:solidFill>
                <a:latin typeface="Century Gothic" panose="020B0502020202020204" pitchFamily="34" charset="0"/>
                <a:ea typeface="Century Gothic"/>
                <a:cs typeface="Century Gothic"/>
                <a:sym typeface="Century Gothic"/>
              </a:rPr>
              <a:t>Biotech company (1989), Boston HQ</a:t>
            </a:r>
            <a:endParaRPr dirty="0">
              <a:latin typeface="Century Gothic" panose="020B0502020202020204" pitchFamily="34" charset="0"/>
            </a:endParaRPr>
          </a:p>
          <a:p>
            <a:pPr marL="171450" marR="0" lvl="0" indent="-171450" algn="l" rtl="0">
              <a:lnSpc>
                <a:spcPct val="100000"/>
              </a:lnSpc>
              <a:spcBef>
                <a:spcPts val="0"/>
              </a:spcBef>
              <a:spcAft>
                <a:spcPts val="0"/>
              </a:spcAft>
              <a:buClr>
                <a:srgbClr val="000000"/>
              </a:buClr>
              <a:buSzPts val="1200"/>
              <a:buFont typeface="Arial"/>
              <a:buChar char="•"/>
            </a:pPr>
            <a:r>
              <a:rPr lang="en-US" sz="1050" b="0" i="0" u="none" strike="noStrike" cap="none" dirty="0">
                <a:solidFill>
                  <a:srgbClr val="000000"/>
                </a:solidFill>
                <a:latin typeface="Century Gothic" panose="020B0502020202020204" pitchFamily="34" charset="0"/>
                <a:ea typeface="Century Gothic"/>
                <a:cs typeface="Century Gothic"/>
                <a:sym typeface="Century Gothic"/>
              </a:rPr>
              <a:t>Innovative medicine development</a:t>
            </a:r>
            <a:endParaRPr dirty="0">
              <a:latin typeface="Century Gothic" panose="020B0502020202020204" pitchFamily="34" charset="0"/>
            </a:endParaRPr>
          </a:p>
          <a:p>
            <a:pPr marL="171450" marR="0" lvl="0" indent="-171450" algn="l" rtl="0">
              <a:lnSpc>
                <a:spcPct val="100000"/>
              </a:lnSpc>
              <a:spcBef>
                <a:spcPts val="0"/>
              </a:spcBef>
              <a:spcAft>
                <a:spcPts val="0"/>
              </a:spcAft>
              <a:buClr>
                <a:srgbClr val="000000"/>
              </a:buClr>
              <a:buSzPts val="1200"/>
              <a:buFont typeface="Arial"/>
              <a:buChar char="•"/>
            </a:pPr>
            <a:r>
              <a:rPr lang="en-US" sz="1050" b="0" i="0" u="none" strike="noStrike" cap="none" dirty="0">
                <a:solidFill>
                  <a:srgbClr val="000000"/>
                </a:solidFill>
                <a:latin typeface="Century Gothic" panose="020B0502020202020204" pitchFamily="34" charset="0"/>
                <a:ea typeface="Century Gothic"/>
                <a:cs typeface="Century Gothic"/>
                <a:sym typeface="Century Gothic"/>
              </a:rPr>
              <a:t>Ongoing studies for small molecule medicines</a:t>
            </a:r>
            <a:endParaRPr dirty="0">
              <a:latin typeface="Century Gothic" panose="020B0502020202020204" pitchFamily="34" charset="0"/>
            </a:endParaRPr>
          </a:p>
          <a:p>
            <a:pPr marL="171450" marR="0" lvl="0" indent="-171450" algn="l" rtl="0">
              <a:lnSpc>
                <a:spcPct val="100000"/>
              </a:lnSpc>
              <a:spcBef>
                <a:spcPts val="0"/>
              </a:spcBef>
              <a:spcAft>
                <a:spcPts val="0"/>
              </a:spcAft>
              <a:buClr>
                <a:srgbClr val="000000"/>
              </a:buClr>
              <a:buSzPts val="1200"/>
              <a:buFont typeface="Arial"/>
              <a:buChar char="•"/>
            </a:pPr>
            <a:r>
              <a:rPr lang="en-US" sz="1050" b="0" i="0" u="none" strike="noStrike" cap="none" dirty="0">
                <a:solidFill>
                  <a:srgbClr val="000000"/>
                </a:solidFill>
                <a:latin typeface="Century Gothic" panose="020B0502020202020204" pitchFamily="34" charset="0"/>
                <a:ea typeface="Century Gothic"/>
                <a:cs typeface="Century Gothic"/>
                <a:sym typeface="Century Gothic"/>
              </a:rPr>
              <a:t>Approved therapies for Cystic Fibrosis</a:t>
            </a:r>
            <a:endParaRPr dirty="0">
              <a:latin typeface="Century Gothic" panose="020B0502020202020204" pitchFamily="34" charset="0"/>
            </a:endParaRPr>
          </a:p>
          <a:p>
            <a:pPr marL="171450" marR="0" lvl="0" indent="-171450" algn="l" rtl="0">
              <a:lnSpc>
                <a:spcPct val="100000"/>
              </a:lnSpc>
              <a:spcBef>
                <a:spcPts val="0"/>
              </a:spcBef>
              <a:spcAft>
                <a:spcPts val="0"/>
              </a:spcAft>
              <a:buClr>
                <a:srgbClr val="000000"/>
              </a:buClr>
              <a:buSzPts val="1200"/>
              <a:buFont typeface="Arial"/>
              <a:buChar char="•"/>
            </a:pPr>
            <a:r>
              <a:rPr lang="en-US" sz="1050" b="0" i="0" u="none" strike="noStrike" cap="none" dirty="0">
                <a:solidFill>
                  <a:srgbClr val="000000"/>
                </a:solidFill>
                <a:latin typeface="Century Gothic" panose="020B0502020202020204" pitchFamily="34" charset="0"/>
                <a:ea typeface="Century Gothic"/>
                <a:cs typeface="Century Gothic"/>
                <a:sym typeface="Century Gothic"/>
              </a:rPr>
              <a:t>Approximately 4800 employees</a:t>
            </a:r>
            <a:endParaRPr dirty="0">
              <a:latin typeface="Century Gothic" panose="020B0502020202020204" pitchFamily="34" charset="0"/>
            </a:endParaRPr>
          </a:p>
          <a:p>
            <a:pPr marL="171450" marR="0" lvl="0" indent="-95250" algn="l" rtl="0">
              <a:lnSpc>
                <a:spcPct val="100000"/>
              </a:lnSpc>
              <a:spcBef>
                <a:spcPts val="0"/>
              </a:spcBef>
              <a:spcAft>
                <a:spcPts val="0"/>
              </a:spcAft>
              <a:buClr>
                <a:srgbClr val="000000"/>
              </a:buClr>
              <a:buSzPts val="1200"/>
              <a:buFont typeface="Arial"/>
              <a:buNone/>
            </a:pPr>
            <a:endParaRPr sz="1050" b="0" i="0" u="none" strike="noStrike" cap="none">
              <a:solidFill>
                <a:srgbClr val="000000"/>
              </a:solidFill>
              <a:latin typeface="Century Gothic" panose="020B0502020202020204" pitchFamily="34" charset="0"/>
              <a:ea typeface="Century Gothic"/>
              <a:cs typeface="Century Gothic"/>
              <a:sym typeface="Century Gothic"/>
            </a:endParaRPr>
          </a:p>
        </p:txBody>
      </p:sp>
      <p:sp>
        <p:nvSpPr>
          <p:cNvPr id="211" name="Google Shape;211;g261927a01be_0_14"/>
          <p:cNvSpPr/>
          <p:nvPr/>
        </p:nvSpPr>
        <p:spPr>
          <a:xfrm>
            <a:off x="4659575" y="1113067"/>
            <a:ext cx="3943800" cy="323100"/>
          </a:xfrm>
          <a:prstGeom prst="roundRect">
            <a:avLst>
              <a:gd name="adj" fmla="val 16667"/>
            </a:avLst>
          </a:prstGeom>
          <a:solidFill>
            <a:schemeClr val="dk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dirty="0" err="1">
                <a:solidFill>
                  <a:srgbClr val="FFFFFF"/>
                </a:solidFill>
                <a:latin typeface="Century Gothic" panose="020B0502020202020204" pitchFamily="34" charset="0"/>
                <a:ea typeface="Century Gothic"/>
                <a:cs typeface="Century Gothic"/>
                <a:sym typeface="Century Gothic"/>
              </a:rPr>
              <a:t>Biomarin</a:t>
            </a:r>
            <a:r>
              <a:rPr lang="en-US" sz="1400" b="0" i="0" u="none" strike="noStrike" cap="none" dirty="0">
                <a:solidFill>
                  <a:srgbClr val="FFFFFF"/>
                </a:solidFill>
                <a:latin typeface="Century Gothic" panose="020B0502020202020204" pitchFamily="34" charset="0"/>
                <a:ea typeface="Century Gothic"/>
                <a:cs typeface="Century Gothic"/>
                <a:sym typeface="Century Gothic"/>
              </a:rPr>
              <a:t> Pharmaceuticals</a:t>
            </a:r>
            <a:endParaRPr sz="1400" b="0" i="0" u="none" strike="noStrike" cap="none" dirty="0">
              <a:solidFill>
                <a:srgbClr val="000000"/>
              </a:solidFill>
              <a:latin typeface="Century Gothic" panose="020B0502020202020204" pitchFamily="34" charset="0"/>
              <a:sym typeface="Arial"/>
            </a:endParaRPr>
          </a:p>
        </p:txBody>
      </p:sp>
      <p:sp>
        <p:nvSpPr>
          <p:cNvPr id="212" name="Google Shape;212;g261927a01be_0_14"/>
          <p:cNvSpPr/>
          <p:nvPr/>
        </p:nvSpPr>
        <p:spPr>
          <a:xfrm>
            <a:off x="4637316" y="1568427"/>
            <a:ext cx="3966000" cy="1044900"/>
          </a:xfrm>
          <a:prstGeom prst="roundRect">
            <a:avLst>
              <a:gd name="adj" fmla="val 16667"/>
            </a:avLst>
          </a:prstGeom>
          <a:noFill/>
          <a:ln w="25400" cap="flat" cmpd="sng">
            <a:solidFill>
              <a:srgbClr val="1F59A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entury Gothic" panose="020B0502020202020204" pitchFamily="34" charset="0"/>
              <a:sym typeface="Arial"/>
            </a:endParaRPr>
          </a:p>
        </p:txBody>
      </p:sp>
      <p:sp>
        <p:nvSpPr>
          <p:cNvPr id="213" name="Google Shape;213;g261927a01be_0_14"/>
          <p:cNvSpPr txBox="1"/>
          <p:nvPr/>
        </p:nvSpPr>
        <p:spPr>
          <a:xfrm>
            <a:off x="5337409" y="1599580"/>
            <a:ext cx="3297600" cy="1061789"/>
          </a:xfrm>
          <a:prstGeom prst="rect">
            <a:avLst/>
          </a:prstGeom>
          <a:noFill/>
          <a:ln>
            <a:noFill/>
          </a:ln>
        </p:spPr>
        <p:txBody>
          <a:bodyPr spcFirstLastPara="1" wrap="square" lIns="91425" tIns="45700" rIns="91425" bIns="45700" anchor="t" anchorCtr="0">
            <a:spAutoFit/>
          </a:bodyPr>
          <a:lstStyle/>
          <a:p>
            <a:pPr marL="171450" marR="0" lvl="0" indent="-171450" algn="l" rtl="0">
              <a:lnSpc>
                <a:spcPct val="100000"/>
              </a:lnSpc>
              <a:spcBef>
                <a:spcPts val="0"/>
              </a:spcBef>
              <a:spcAft>
                <a:spcPts val="0"/>
              </a:spcAft>
              <a:buClr>
                <a:srgbClr val="000000"/>
              </a:buClr>
              <a:buSzPts val="1200"/>
              <a:buFont typeface="Arial"/>
              <a:buChar char="•"/>
            </a:pPr>
            <a:r>
              <a:rPr lang="en-US" sz="1050" b="0" i="0" u="none" strike="noStrike" cap="none" dirty="0">
                <a:solidFill>
                  <a:srgbClr val="000000"/>
                </a:solidFill>
                <a:latin typeface="Century Gothic" panose="020B0502020202020204" pitchFamily="34" charset="0"/>
                <a:ea typeface="Century Gothic"/>
                <a:cs typeface="Century Gothic"/>
                <a:sym typeface="Century Gothic"/>
              </a:rPr>
              <a:t>Biotech company (1997), San Rafael HQ</a:t>
            </a:r>
            <a:endParaRPr dirty="0">
              <a:latin typeface="Century Gothic" panose="020B0502020202020204" pitchFamily="34" charset="0"/>
            </a:endParaRPr>
          </a:p>
          <a:p>
            <a:pPr marL="171450" marR="0" lvl="0" indent="-171450" algn="l" rtl="0">
              <a:lnSpc>
                <a:spcPct val="100000"/>
              </a:lnSpc>
              <a:spcBef>
                <a:spcPts val="0"/>
              </a:spcBef>
              <a:spcAft>
                <a:spcPts val="0"/>
              </a:spcAft>
              <a:buClr>
                <a:srgbClr val="000000"/>
              </a:buClr>
              <a:buSzPts val="1200"/>
              <a:buFont typeface="Arial"/>
              <a:buChar char="•"/>
            </a:pPr>
            <a:r>
              <a:rPr lang="en-US" sz="1050" b="0" i="0" u="none" strike="noStrike" cap="none" dirty="0">
                <a:solidFill>
                  <a:srgbClr val="000000"/>
                </a:solidFill>
                <a:latin typeface="Century Gothic" panose="020B0502020202020204" pitchFamily="34" charset="0"/>
                <a:ea typeface="Century Gothic"/>
                <a:cs typeface="Century Gothic"/>
                <a:sym typeface="Century Gothic"/>
              </a:rPr>
              <a:t>Global leader in enzyme substitution and gene therapies for rare genetic diseases</a:t>
            </a:r>
            <a:endParaRPr dirty="0">
              <a:latin typeface="Century Gothic" panose="020B0502020202020204" pitchFamily="34" charset="0"/>
            </a:endParaRPr>
          </a:p>
          <a:p>
            <a:pPr marL="171450" marR="0" lvl="0" indent="-171450" algn="l" rtl="0">
              <a:lnSpc>
                <a:spcPct val="100000"/>
              </a:lnSpc>
              <a:spcBef>
                <a:spcPts val="0"/>
              </a:spcBef>
              <a:spcAft>
                <a:spcPts val="0"/>
              </a:spcAft>
              <a:buClr>
                <a:srgbClr val="000000"/>
              </a:buClr>
              <a:buSzPts val="1200"/>
              <a:buFont typeface="Arial"/>
              <a:buChar char="•"/>
            </a:pPr>
            <a:r>
              <a:rPr lang="en-US" sz="1050" b="0" i="0" u="none" strike="noStrike" cap="none" dirty="0">
                <a:solidFill>
                  <a:srgbClr val="000000"/>
                </a:solidFill>
                <a:latin typeface="Century Gothic" panose="020B0502020202020204" pitchFamily="34" charset="0"/>
                <a:ea typeface="Century Gothic"/>
                <a:cs typeface="Century Gothic"/>
                <a:sym typeface="Century Gothic"/>
              </a:rPr>
              <a:t>Offices across the nation</a:t>
            </a:r>
            <a:endParaRPr dirty="0">
              <a:latin typeface="Century Gothic" panose="020B0502020202020204" pitchFamily="34" charset="0"/>
            </a:endParaRPr>
          </a:p>
          <a:p>
            <a:pPr marL="171450" marR="0" lvl="0" indent="-171450" algn="l" rtl="0">
              <a:lnSpc>
                <a:spcPct val="100000"/>
              </a:lnSpc>
              <a:spcBef>
                <a:spcPts val="0"/>
              </a:spcBef>
              <a:spcAft>
                <a:spcPts val="0"/>
              </a:spcAft>
              <a:buClr>
                <a:srgbClr val="000000"/>
              </a:buClr>
              <a:buSzPts val="1200"/>
              <a:buFont typeface="Arial"/>
              <a:buChar char="•"/>
            </a:pPr>
            <a:r>
              <a:rPr lang="en-US" sz="1050" b="0" i="0" u="none" strike="noStrike" cap="none" dirty="0">
                <a:solidFill>
                  <a:srgbClr val="000000"/>
                </a:solidFill>
                <a:latin typeface="Century Gothic" panose="020B0502020202020204" pitchFamily="34" charset="0"/>
                <a:ea typeface="Century Gothic"/>
                <a:cs typeface="Century Gothic"/>
                <a:sym typeface="Century Gothic"/>
              </a:rPr>
              <a:t>Approximately 2600 employees</a:t>
            </a:r>
            <a:endParaRPr dirty="0">
              <a:latin typeface="Century Gothic" panose="020B0502020202020204" pitchFamily="34" charset="0"/>
            </a:endParaRPr>
          </a:p>
          <a:p>
            <a:pPr marL="171450" marR="0" lvl="0" indent="-95250" algn="l" rtl="0">
              <a:lnSpc>
                <a:spcPct val="100000"/>
              </a:lnSpc>
              <a:spcBef>
                <a:spcPts val="0"/>
              </a:spcBef>
              <a:spcAft>
                <a:spcPts val="0"/>
              </a:spcAft>
              <a:buClr>
                <a:srgbClr val="000000"/>
              </a:buClr>
              <a:buSzPts val="1200"/>
              <a:buFont typeface="Arial"/>
              <a:buNone/>
            </a:pPr>
            <a:endParaRPr sz="1050" b="0" i="0" u="none" strike="noStrike" cap="none">
              <a:solidFill>
                <a:srgbClr val="000000"/>
              </a:solidFill>
              <a:latin typeface="Century Gothic" panose="020B0502020202020204" pitchFamily="34" charset="0"/>
              <a:ea typeface="Century Gothic"/>
              <a:cs typeface="Century Gothic"/>
              <a:sym typeface="Century Gothic"/>
            </a:endParaRPr>
          </a:p>
        </p:txBody>
      </p:sp>
      <p:pic>
        <p:nvPicPr>
          <p:cNvPr id="215" name="Google Shape;215;g261927a01be_0_14"/>
          <p:cNvPicPr preferRelativeResize="0"/>
          <p:nvPr/>
        </p:nvPicPr>
        <p:blipFill rotWithShape="1">
          <a:blip r:embed="rId5">
            <a:alphaModFix/>
          </a:blip>
          <a:srcRect/>
          <a:stretch/>
        </p:blipFill>
        <p:spPr>
          <a:xfrm rot="-5400000">
            <a:off x="4630277" y="2019396"/>
            <a:ext cx="930976" cy="139323"/>
          </a:xfrm>
          <a:prstGeom prst="rect">
            <a:avLst/>
          </a:prstGeom>
          <a:noFill/>
          <a:ln>
            <a:noFill/>
          </a:ln>
        </p:spPr>
      </p:pic>
      <p:pic>
        <p:nvPicPr>
          <p:cNvPr id="216" name="Google Shape;216;g261927a01be_0_14" descr="Vertex Pharmaceuticals - Wikipedia"/>
          <p:cNvPicPr preferRelativeResize="0"/>
          <p:nvPr/>
        </p:nvPicPr>
        <p:blipFill rotWithShape="1">
          <a:blip r:embed="rId6">
            <a:alphaModFix/>
          </a:blip>
          <a:srcRect/>
          <a:stretch/>
        </p:blipFill>
        <p:spPr>
          <a:xfrm rot="-5400000">
            <a:off x="382282" y="1810533"/>
            <a:ext cx="985581" cy="522391"/>
          </a:xfrm>
          <a:prstGeom prst="rect">
            <a:avLst/>
          </a:prstGeom>
          <a:noFill/>
          <a:ln>
            <a:noFill/>
          </a:ln>
        </p:spPr>
      </p:pic>
      <p:sp>
        <p:nvSpPr>
          <p:cNvPr id="217" name="Google Shape;217;g261927a01be_0_14"/>
          <p:cNvSpPr/>
          <p:nvPr/>
        </p:nvSpPr>
        <p:spPr>
          <a:xfrm>
            <a:off x="5552609" y="3241881"/>
            <a:ext cx="1348200" cy="2607000"/>
          </a:xfrm>
          <a:prstGeom prst="roundRect">
            <a:avLst>
              <a:gd name="adj" fmla="val 16667"/>
            </a:avLst>
          </a:prstGeom>
          <a:noFill/>
          <a:ln w="25400" cap="flat" cmpd="sng">
            <a:solidFill>
              <a:schemeClr val="accent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Century Gothic" panose="020B0502020202020204" pitchFamily="34" charset="0"/>
              <a:ea typeface="Century Gothic"/>
              <a:cs typeface="Century Gothic"/>
              <a:sym typeface="Century Gothic"/>
            </a:endParaRPr>
          </a:p>
        </p:txBody>
      </p:sp>
      <p:sp>
        <p:nvSpPr>
          <p:cNvPr id="218" name="Google Shape;218;g261927a01be_0_14"/>
          <p:cNvSpPr/>
          <p:nvPr/>
        </p:nvSpPr>
        <p:spPr>
          <a:xfrm>
            <a:off x="7254234" y="3218375"/>
            <a:ext cx="1348200" cy="2607000"/>
          </a:xfrm>
          <a:prstGeom prst="roundRect">
            <a:avLst>
              <a:gd name="adj" fmla="val 16667"/>
            </a:avLst>
          </a:prstGeom>
          <a:noFill/>
          <a:ln w="25400" cap="flat" cmpd="sng">
            <a:solidFill>
              <a:schemeClr val="accent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Century Gothic" panose="020B0502020202020204" pitchFamily="34" charset="0"/>
              <a:ea typeface="Century Gothic"/>
              <a:cs typeface="Century Gothic"/>
              <a:sym typeface="Century Gothic"/>
            </a:endParaRPr>
          </a:p>
        </p:txBody>
      </p:sp>
      <p:sp>
        <p:nvSpPr>
          <p:cNvPr id="219" name="Google Shape;219;g261927a01be_0_14"/>
          <p:cNvSpPr/>
          <p:nvPr/>
        </p:nvSpPr>
        <p:spPr>
          <a:xfrm>
            <a:off x="3837726" y="3251041"/>
            <a:ext cx="1348200" cy="2607000"/>
          </a:xfrm>
          <a:prstGeom prst="roundRect">
            <a:avLst>
              <a:gd name="adj" fmla="val 16667"/>
            </a:avLst>
          </a:prstGeom>
          <a:noFill/>
          <a:ln w="25400" cap="flat" cmpd="sng">
            <a:solidFill>
              <a:schemeClr val="accent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Century Gothic" panose="020B0502020202020204" pitchFamily="34" charset="0"/>
              <a:ea typeface="Century Gothic"/>
              <a:cs typeface="Century Gothic"/>
              <a:sym typeface="Century Gothic"/>
            </a:endParaRPr>
          </a:p>
        </p:txBody>
      </p:sp>
      <p:sp>
        <p:nvSpPr>
          <p:cNvPr id="220" name="Google Shape;220;g261927a01be_0_14"/>
          <p:cNvSpPr txBox="1"/>
          <p:nvPr/>
        </p:nvSpPr>
        <p:spPr>
          <a:xfrm>
            <a:off x="498575" y="4212103"/>
            <a:ext cx="1431000" cy="13854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050" b="0" i="0" u="none" strike="noStrike" cap="none" dirty="0">
                <a:solidFill>
                  <a:srgbClr val="000000"/>
                </a:solidFill>
                <a:latin typeface="Century Gothic" panose="020B0502020202020204" pitchFamily="34" charset="0"/>
                <a:ea typeface="Century Gothic"/>
                <a:cs typeface="Century Gothic"/>
                <a:sym typeface="Century Gothic"/>
              </a:rPr>
              <a:t>Both companies hold conference calls every quarter.</a:t>
            </a:r>
            <a:endParaRPr dirty="0">
              <a:latin typeface="Century Gothic" panose="020B0502020202020204" pitchFamily="34" charset="0"/>
            </a:endParaRPr>
          </a:p>
          <a:p>
            <a:pPr marL="0" marR="0" lvl="0" indent="0" algn="ctr" rtl="0">
              <a:lnSpc>
                <a:spcPct val="100000"/>
              </a:lnSpc>
              <a:spcBef>
                <a:spcPts val="0"/>
              </a:spcBef>
              <a:spcAft>
                <a:spcPts val="0"/>
              </a:spcAft>
              <a:buNone/>
            </a:pPr>
            <a:endParaRPr sz="1050" b="0" i="0" u="none" strike="noStrike" cap="none">
              <a:solidFill>
                <a:srgbClr val="000000"/>
              </a:solidFill>
              <a:latin typeface="Century Gothic" panose="020B0502020202020204" pitchFamily="34" charset="0"/>
              <a:ea typeface="Century Gothic"/>
              <a:cs typeface="Century Gothic"/>
              <a:sym typeface="Century Gothic"/>
            </a:endParaRPr>
          </a:p>
          <a:p>
            <a:pPr marL="0" marR="0" lvl="0" indent="0" algn="ctr" rtl="0">
              <a:lnSpc>
                <a:spcPct val="100000"/>
              </a:lnSpc>
              <a:spcBef>
                <a:spcPts val="0"/>
              </a:spcBef>
              <a:spcAft>
                <a:spcPts val="0"/>
              </a:spcAft>
              <a:buNone/>
            </a:pPr>
            <a:r>
              <a:rPr lang="en-US" sz="1050" b="0" i="0" u="none" strike="noStrike" cap="none" dirty="0">
                <a:solidFill>
                  <a:srgbClr val="000000"/>
                </a:solidFill>
                <a:latin typeface="Century Gothic" panose="020B0502020202020204" pitchFamily="34" charset="0"/>
                <a:ea typeface="Century Gothic"/>
                <a:cs typeface="Century Gothic"/>
                <a:sym typeface="Century Gothic"/>
              </a:rPr>
              <a:t>They pitch their advancements to other companies and seek investors</a:t>
            </a:r>
            <a:endParaRPr dirty="0">
              <a:latin typeface="Century Gothic" panose="020B0502020202020204" pitchFamily="34" charset="0"/>
            </a:endParaRPr>
          </a:p>
        </p:txBody>
      </p:sp>
      <p:pic>
        <p:nvPicPr>
          <p:cNvPr id="221" name="Google Shape;221;g261927a01be_0_14" descr="Telephone with solid fill"/>
          <p:cNvPicPr preferRelativeResize="0"/>
          <p:nvPr/>
        </p:nvPicPr>
        <p:blipFill rotWithShape="1">
          <a:blip r:embed="rId7">
            <a:alphaModFix/>
          </a:blip>
          <a:srcRect/>
          <a:stretch/>
        </p:blipFill>
        <p:spPr>
          <a:xfrm>
            <a:off x="729667" y="3267020"/>
            <a:ext cx="914400" cy="914400"/>
          </a:xfrm>
          <a:prstGeom prst="rect">
            <a:avLst/>
          </a:prstGeom>
          <a:noFill/>
          <a:ln>
            <a:noFill/>
          </a:ln>
        </p:spPr>
      </p:pic>
      <p:sp>
        <p:nvSpPr>
          <p:cNvPr id="222" name="Google Shape;222;g261927a01be_0_14"/>
          <p:cNvSpPr txBox="1"/>
          <p:nvPr/>
        </p:nvSpPr>
        <p:spPr>
          <a:xfrm>
            <a:off x="2149613" y="4181420"/>
            <a:ext cx="1431000" cy="15468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50"/>
              <a:buFont typeface="Arial"/>
              <a:buNone/>
            </a:pPr>
            <a:r>
              <a:rPr lang="en-US" sz="1050" b="0" i="0" u="none" strike="noStrike" cap="none" dirty="0">
                <a:solidFill>
                  <a:srgbClr val="000000"/>
                </a:solidFill>
                <a:latin typeface="Century Gothic" panose="020B0502020202020204" pitchFamily="34" charset="0"/>
                <a:ea typeface="Century Gothic"/>
                <a:cs typeface="Century Gothic"/>
                <a:sym typeface="Century Gothic"/>
              </a:rPr>
              <a:t>Baird’s 2023 annual Global Healthcare Conference</a:t>
            </a:r>
            <a:endParaRPr dirty="0">
              <a:latin typeface="Century Gothic" panose="020B0502020202020204" pitchFamily="34" charset="0"/>
            </a:endParaRPr>
          </a:p>
          <a:p>
            <a:pPr marL="0" marR="0" lvl="0" indent="0" algn="ctr" rtl="0">
              <a:lnSpc>
                <a:spcPct val="100000"/>
              </a:lnSpc>
              <a:spcBef>
                <a:spcPts val="0"/>
              </a:spcBef>
              <a:spcAft>
                <a:spcPts val="0"/>
              </a:spcAft>
              <a:buClr>
                <a:srgbClr val="000000"/>
              </a:buClr>
              <a:buSzPts val="1050"/>
              <a:buFont typeface="Arial"/>
              <a:buNone/>
            </a:pPr>
            <a:endParaRPr sz="1050" b="0" i="0" u="none" strike="noStrike" cap="none">
              <a:solidFill>
                <a:srgbClr val="000000"/>
              </a:solidFill>
              <a:latin typeface="Century Gothic" panose="020B0502020202020204" pitchFamily="34" charset="0"/>
              <a:ea typeface="Century Gothic"/>
              <a:cs typeface="Century Gothic"/>
              <a:sym typeface="Century Gothic"/>
            </a:endParaRPr>
          </a:p>
          <a:p>
            <a:pPr marL="0" marR="0" lvl="0" indent="0" algn="ctr" rtl="0">
              <a:lnSpc>
                <a:spcPct val="100000"/>
              </a:lnSpc>
              <a:spcBef>
                <a:spcPts val="0"/>
              </a:spcBef>
              <a:spcAft>
                <a:spcPts val="0"/>
              </a:spcAft>
              <a:buClr>
                <a:srgbClr val="000000"/>
              </a:buClr>
              <a:buSzPts val="1050"/>
              <a:buFont typeface="Arial"/>
              <a:buNone/>
            </a:pPr>
            <a:r>
              <a:rPr lang="en-US" sz="1050" b="0" i="0" u="none" strike="noStrike" cap="none" dirty="0">
                <a:solidFill>
                  <a:srgbClr val="000000"/>
                </a:solidFill>
                <a:latin typeface="Century Gothic" panose="020B0502020202020204" pitchFamily="34" charset="0"/>
                <a:ea typeface="Century Gothic"/>
                <a:cs typeface="Century Gothic"/>
                <a:sym typeface="Century Gothic"/>
              </a:rPr>
              <a:t>Unites investors with senior management, 90+ companies. Event is invitation-only, </a:t>
            </a:r>
            <a:endParaRPr dirty="0">
              <a:latin typeface="Century Gothic" panose="020B0502020202020204" pitchFamily="34" charset="0"/>
            </a:endParaRPr>
          </a:p>
        </p:txBody>
      </p:sp>
      <p:pic>
        <p:nvPicPr>
          <p:cNvPr id="223" name="Google Shape;223;g261927a01be_0_14" descr="Open envelope outline"/>
          <p:cNvPicPr preferRelativeResize="0"/>
          <p:nvPr/>
        </p:nvPicPr>
        <p:blipFill rotWithShape="1">
          <a:blip r:embed="rId8">
            <a:alphaModFix/>
          </a:blip>
          <a:srcRect/>
          <a:stretch/>
        </p:blipFill>
        <p:spPr>
          <a:xfrm>
            <a:off x="2405253" y="3260305"/>
            <a:ext cx="914400" cy="914400"/>
          </a:xfrm>
          <a:prstGeom prst="rect">
            <a:avLst/>
          </a:prstGeom>
          <a:noFill/>
          <a:ln>
            <a:noFill/>
          </a:ln>
        </p:spPr>
      </p:pic>
      <p:sp>
        <p:nvSpPr>
          <p:cNvPr id="224" name="Google Shape;224;g261927a01be_0_14"/>
          <p:cNvSpPr txBox="1"/>
          <p:nvPr/>
        </p:nvSpPr>
        <p:spPr>
          <a:xfrm>
            <a:off x="3802605" y="4212103"/>
            <a:ext cx="1431000" cy="15468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50"/>
              <a:buFont typeface="Arial"/>
              <a:buNone/>
            </a:pPr>
            <a:r>
              <a:rPr lang="en-US" sz="1050" b="0" i="0" u="none" strike="noStrike" cap="none" dirty="0">
                <a:solidFill>
                  <a:srgbClr val="000000"/>
                </a:solidFill>
                <a:latin typeface="Century Gothic" panose="020B0502020202020204" pitchFamily="34" charset="0"/>
                <a:ea typeface="Century Gothic"/>
                <a:cs typeface="Century Gothic"/>
                <a:sym typeface="Century Gothic"/>
              </a:rPr>
              <a:t>SVB Securities Global Biopharma Conference</a:t>
            </a:r>
            <a:endParaRPr dirty="0">
              <a:latin typeface="Century Gothic" panose="020B0502020202020204" pitchFamily="34" charset="0"/>
            </a:endParaRPr>
          </a:p>
          <a:p>
            <a:pPr marL="0" marR="0" lvl="0" indent="0" algn="ctr" rtl="0">
              <a:lnSpc>
                <a:spcPct val="100000"/>
              </a:lnSpc>
              <a:spcBef>
                <a:spcPts val="0"/>
              </a:spcBef>
              <a:spcAft>
                <a:spcPts val="0"/>
              </a:spcAft>
              <a:buClr>
                <a:srgbClr val="000000"/>
              </a:buClr>
              <a:buSzPts val="1050"/>
              <a:buFont typeface="Arial"/>
              <a:buNone/>
            </a:pPr>
            <a:endParaRPr sz="1050" b="0" i="0" u="none" strike="noStrike" cap="none">
              <a:solidFill>
                <a:srgbClr val="000000"/>
              </a:solidFill>
              <a:latin typeface="Century Gothic" panose="020B0502020202020204" pitchFamily="34" charset="0"/>
              <a:ea typeface="Century Gothic"/>
              <a:cs typeface="Century Gothic"/>
              <a:sym typeface="Century Gothic"/>
            </a:endParaRPr>
          </a:p>
          <a:p>
            <a:pPr marL="0" marR="0" lvl="0" indent="0" algn="ctr" rtl="0">
              <a:lnSpc>
                <a:spcPct val="100000"/>
              </a:lnSpc>
              <a:spcBef>
                <a:spcPts val="0"/>
              </a:spcBef>
              <a:spcAft>
                <a:spcPts val="0"/>
              </a:spcAft>
              <a:buClr>
                <a:srgbClr val="000000"/>
              </a:buClr>
              <a:buSzPts val="1050"/>
              <a:buFont typeface="Arial"/>
              <a:buNone/>
            </a:pPr>
            <a:r>
              <a:rPr lang="en-US" sz="1050" b="0" i="0" u="none" strike="noStrike" cap="none" dirty="0">
                <a:solidFill>
                  <a:srgbClr val="000000"/>
                </a:solidFill>
                <a:latin typeface="Century Gothic" panose="020B0502020202020204" pitchFamily="34" charset="0"/>
                <a:ea typeface="Century Gothic"/>
                <a:cs typeface="Century Gothic"/>
                <a:sym typeface="Century Gothic"/>
              </a:rPr>
              <a:t>SVB partners with innovative healthcare companies to shape the future </a:t>
            </a:r>
            <a:endParaRPr dirty="0">
              <a:latin typeface="Century Gothic" panose="020B0502020202020204" pitchFamily="34" charset="0"/>
            </a:endParaRPr>
          </a:p>
        </p:txBody>
      </p:sp>
      <p:pic>
        <p:nvPicPr>
          <p:cNvPr id="225" name="Google Shape;225;g261927a01be_0_14" descr="Puzzle pieces with solid fill"/>
          <p:cNvPicPr preferRelativeResize="0"/>
          <p:nvPr/>
        </p:nvPicPr>
        <p:blipFill rotWithShape="1">
          <a:blip r:embed="rId9">
            <a:alphaModFix/>
          </a:blip>
          <a:srcRect/>
          <a:stretch/>
        </p:blipFill>
        <p:spPr>
          <a:xfrm>
            <a:off x="4058138" y="3202486"/>
            <a:ext cx="914400" cy="914400"/>
          </a:xfrm>
          <a:prstGeom prst="rect">
            <a:avLst/>
          </a:prstGeom>
          <a:noFill/>
          <a:ln>
            <a:noFill/>
          </a:ln>
        </p:spPr>
      </p:pic>
      <p:sp>
        <p:nvSpPr>
          <p:cNvPr id="226" name="Google Shape;226;g261927a01be_0_14"/>
          <p:cNvSpPr txBox="1"/>
          <p:nvPr/>
        </p:nvSpPr>
        <p:spPr>
          <a:xfrm>
            <a:off x="5511159" y="4212102"/>
            <a:ext cx="1431000" cy="10620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50"/>
              <a:buFont typeface="Arial"/>
              <a:buNone/>
            </a:pPr>
            <a:r>
              <a:rPr lang="en-US" sz="1050" b="0" i="0" u="none" strike="noStrike" cap="none" dirty="0">
                <a:solidFill>
                  <a:srgbClr val="000000"/>
                </a:solidFill>
                <a:latin typeface="Century Gothic" panose="020B0502020202020204" pitchFamily="34" charset="0"/>
                <a:ea typeface="Century Gothic"/>
                <a:cs typeface="Century Gothic"/>
                <a:sym typeface="Century Gothic"/>
              </a:rPr>
              <a:t>Guggenheim’s Genomic Medicines and Rare Disease Days</a:t>
            </a:r>
            <a:endParaRPr dirty="0">
              <a:latin typeface="Century Gothic" panose="020B0502020202020204" pitchFamily="34" charset="0"/>
            </a:endParaRPr>
          </a:p>
          <a:p>
            <a:pPr marL="0" marR="0" lvl="0" indent="0" algn="ctr" rtl="0">
              <a:lnSpc>
                <a:spcPct val="100000"/>
              </a:lnSpc>
              <a:spcBef>
                <a:spcPts val="0"/>
              </a:spcBef>
              <a:spcAft>
                <a:spcPts val="0"/>
              </a:spcAft>
              <a:buClr>
                <a:srgbClr val="000000"/>
              </a:buClr>
              <a:buSzPts val="1050"/>
              <a:buFont typeface="Arial"/>
              <a:buNone/>
            </a:pPr>
            <a:endParaRPr sz="1050" b="0" i="0" u="none" strike="noStrike" cap="none">
              <a:solidFill>
                <a:srgbClr val="000000"/>
              </a:solidFill>
              <a:latin typeface="Century Gothic" panose="020B0502020202020204" pitchFamily="34" charset="0"/>
              <a:ea typeface="Century Gothic"/>
              <a:cs typeface="Century Gothic"/>
              <a:sym typeface="Century Gothic"/>
            </a:endParaRPr>
          </a:p>
          <a:p>
            <a:pPr marL="0" marR="0" lvl="0" indent="0" algn="ctr" rtl="0">
              <a:lnSpc>
                <a:spcPct val="100000"/>
              </a:lnSpc>
              <a:spcBef>
                <a:spcPts val="0"/>
              </a:spcBef>
              <a:spcAft>
                <a:spcPts val="0"/>
              </a:spcAft>
              <a:buClr>
                <a:srgbClr val="000000"/>
              </a:buClr>
              <a:buSzPts val="1050"/>
              <a:buFont typeface="Arial"/>
              <a:buNone/>
            </a:pPr>
            <a:endParaRPr sz="1050" b="0" i="0" u="none" strike="noStrike" cap="none">
              <a:solidFill>
                <a:srgbClr val="000000"/>
              </a:solidFill>
              <a:latin typeface="Century Gothic" panose="020B0502020202020204" pitchFamily="34" charset="0"/>
              <a:ea typeface="Century Gothic"/>
              <a:cs typeface="Century Gothic"/>
              <a:sym typeface="Century Gothic"/>
            </a:endParaRPr>
          </a:p>
        </p:txBody>
      </p:sp>
      <p:sp>
        <p:nvSpPr>
          <p:cNvPr id="227" name="Google Shape;227;g261927a01be_0_14"/>
          <p:cNvSpPr txBox="1"/>
          <p:nvPr/>
        </p:nvSpPr>
        <p:spPr>
          <a:xfrm>
            <a:off x="7238222" y="4228136"/>
            <a:ext cx="1431000" cy="15468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50"/>
              <a:buFont typeface="Arial"/>
              <a:buNone/>
            </a:pPr>
            <a:r>
              <a:rPr lang="en-US" sz="1050" b="1" i="0" u="none" strike="noStrike" cap="none" dirty="0">
                <a:solidFill>
                  <a:srgbClr val="000000"/>
                </a:solidFill>
                <a:latin typeface="Century Gothic" panose="020B0502020202020204" pitchFamily="34" charset="0"/>
                <a:ea typeface="Century Gothic"/>
                <a:cs typeface="Century Gothic"/>
                <a:sym typeface="Century Gothic"/>
              </a:rPr>
              <a:t>-</a:t>
            </a:r>
            <a:r>
              <a:rPr lang="en-US" sz="1050" b="0" i="0" u="none" strike="noStrike" cap="none" dirty="0">
                <a:solidFill>
                  <a:srgbClr val="000000"/>
                </a:solidFill>
                <a:latin typeface="Century Gothic" panose="020B0502020202020204" pitchFamily="34" charset="0"/>
                <a:ea typeface="Century Gothic"/>
                <a:cs typeface="Century Gothic"/>
                <a:sym typeface="Century Gothic"/>
              </a:rPr>
              <a:t> J.P Morgan healthcare conference</a:t>
            </a:r>
            <a:endParaRPr dirty="0">
              <a:latin typeface="Century Gothic" panose="020B0502020202020204" pitchFamily="34" charset="0"/>
            </a:endParaRPr>
          </a:p>
          <a:p>
            <a:pPr marL="0" marR="0" lvl="0" indent="0" algn="ctr" rtl="0">
              <a:lnSpc>
                <a:spcPct val="100000"/>
              </a:lnSpc>
              <a:spcBef>
                <a:spcPts val="0"/>
              </a:spcBef>
              <a:spcAft>
                <a:spcPts val="0"/>
              </a:spcAft>
              <a:buClr>
                <a:srgbClr val="000000"/>
              </a:buClr>
              <a:buSzPts val="1050"/>
              <a:buFont typeface="Arial"/>
              <a:buNone/>
            </a:pPr>
            <a:r>
              <a:rPr lang="en-US" sz="1050" b="1" i="0" u="none" strike="noStrike" cap="none" dirty="0">
                <a:solidFill>
                  <a:srgbClr val="000000"/>
                </a:solidFill>
                <a:latin typeface="Century Gothic" panose="020B0502020202020204" pitchFamily="34" charset="0"/>
                <a:ea typeface="Century Gothic"/>
                <a:cs typeface="Century Gothic"/>
                <a:sym typeface="Century Gothic"/>
              </a:rPr>
              <a:t>-</a:t>
            </a:r>
            <a:r>
              <a:rPr lang="en-US" sz="1050" b="0" i="0" u="none" strike="noStrike" cap="none" dirty="0">
                <a:solidFill>
                  <a:srgbClr val="000000"/>
                </a:solidFill>
                <a:latin typeface="Century Gothic" panose="020B0502020202020204" pitchFamily="34" charset="0"/>
                <a:ea typeface="Century Gothic"/>
                <a:cs typeface="Century Gothic"/>
                <a:sym typeface="Century Gothic"/>
              </a:rPr>
              <a:t> TD Cowen healthcare conference</a:t>
            </a:r>
            <a:endParaRPr sz="1050" b="0" i="0" u="none" strike="noStrike" cap="none" dirty="0">
              <a:solidFill>
                <a:srgbClr val="000000"/>
              </a:solidFill>
              <a:latin typeface="Century Gothic" panose="020B0502020202020204" pitchFamily="34" charset="0"/>
              <a:ea typeface="Century Gothic"/>
              <a:cs typeface="Century Gothic"/>
              <a:sym typeface="Century Gothic"/>
            </a:endParaRPr>
          </a:p>
          <a:p>
            <a:pPr marL="0" marR="0" lvl="0" indent="0" algn="ctr" rtl="0">
              <a:lnSpc>
                <a:spcPct val="100000"/>
              </a:lnSpc>
              <a:spcBef>
                <a:spcPts val="0"/>
              </a:spcBef>
              <a:spcAft>
                <a:spcPts val="0"/>
              </a:spcAft>
              <a:buClr>
                <a:srgbClr val="000000"/>
              </a:buClr>
              <a:buSzPts val="1050"/>
              <a:buFont typeface="Arial"/>
              <a:buNone/>
            </a:pPr>
            <a:r>
              <a:rPr lang="en-US" sz="1050" b="1" i="0" u="none" strike="noStrike" cap="none" dirty="0">
                <a:solidFill>
                  <a:srgbClr val="000000"/>
                </a:solidFill>
                <a:latin typeface="Century Gothic" panose="020B0502020202020204" pitchFamily="34" charset="0"/>
                <a:ea typeface="Century Gothic"/>
                <a:cs typeface="Century Gothic"/>
                <a:sym typeface="Century Gothic"/>
              </a:rPr>
              <a:t>-</a:t>
            </a:r>
            <a:r>
              <a:rPr lang="en-US" sz="1050" b="0" i="0" u="none" strike="noStrike" cap="none" dirty="0">
                <a:solidFill>
                  <a:srgbClr val="000000"/>
                </a:solidFill>
                <a:latin typeface="Century Gothic" panose="020B0502020202020204" pitchFamily="34" charset="0"/>
                <a:ea typeface="Century Gothic"/>
                <a:cs typeface="Century Gothic"/>
                <a:sym typeface="Century Gothic"/>
              </a:rPr>
              <a:t> Goldman Sachs healthcare conference</a:t>
            </a:r>
            <a:endParaRPr sz="1050" b="0" i="0" u="none" strike="noStrike" cap="none" dirty="0">
              <a:solidFill>
                <a:srgbClr val="000000"/>
              </a:solidFill>
              <a:latin typeface="Century Gothic" panose="020B0502020202020204" pitchFamily="34" charset="0"/>
              <a:ea typeface="Century Gothic"/>
              <a:cs typeface="Century Gothic"/>
              <a:sym typeface="Century Gothic"/>
            </a:endParaRPr>
          </a:p>
        </p:txBody>
      </p:sp>
      <p:pic>
        <p:nvPicPr>
          <p:cNvPr id="228" name="Google Shape;228;g261927a01be_0_14" descr="Tent outline"/>
          <p:cNvPicPr preferRelativeResize="0"/>
          <p:nvPr/>
        </p:nvPicPr>
        <p:blipFill rotWithShape="1">
          <a:blip r:embed="rId10">
            <a:alphaModFix/>
          </a:blip>
          <a:srcRect/>
          <a:stretch/>
        </p:blipFill>
        <p:spPr>
          <a:xfrm>
            <a:off x="5769437" y="3258987"/>
            <a:ext cx="914400" cy="914400"/>
          </a:xfrm>
          <a:prstGeom prst="rect">
            <a:avLst/>
          </a:prstGeom>
          <a:noFill/>
          <a:ln>
            <a:noFill/>
          </a:ln>
        </p:spPr>
      </p:pic>
      <p:pic>
        <p:nvPicPr>
          <p:cNvPr id="229" name="Google Shape;229;g261927a01be_0_14" descr="Bank with solid fill"/>
          <p:cNvPicPr preferRelativeResize="0"/>
          <p:nvPr/>
        </p:nvPicPr>
        <p:blipFill rotWithShape="1">
          <a:blip r:embed="rId11">
            <a:alphaModFix/>
          </a:blip>
          <a:srcRect/>
          <a:stretch/>
        </p:blipFill>
        <p:spPr>
          <a:xfrm>
            <a:off x="7471063" y="3243163"/>
            <a:ext cx="914400" cy="914400"/>
          </a:xfrm>
          <a:prstGeom prst="rect">
            <a:avLst/>
          </a:prstGeom>
          <a:noFill/>
          <a:ln>
            <a:noFill/>
          </a:ln>
        </p:spPr>
      </p:pic>
      <p:pic>
        <p:nvPicPr>
          <p:cNvPr id="2" name="Picture 2" descr="Cardinal Health Logo and symbol, meaning, history, PNG">
            <a:extLst>
              <a:ext uri="{FF2B5EF4-FFF2-40B4-BE49-F238E27FC236}">
                <a16:creationId xmlns:a16="http://schemas.microsoft.com/office/drawing/2014/main" id="{39C6BFAF-9753-6B84-7987-F9ABEA598281}"/>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0" y="79830"/>
            <a:ext cx="1168400" cy="734916"/>
          </a:xfrm>
          <a:prstGeom prst="rect">
            <a:avLst/>
          </a:prstGeom>
          <a:noFill/>
          <a:extLst>
            <a:ext uri="{909E8E84-426E-40DD-AFC4-6F175D3DCCD1}">
              <a14:hiddenFill xmlns:a14="http://schemas.microsoft.com/office/drawing/2010/main">
                <a:solidFill>
                  <a:srgbClr val="FFFFFF"/>
                </a:solidFill>
              </a14:hiddenFill>
            </a:ext>
          </a:extLst>
        </p:spPr>
      </p:pic>
      <p:sp>
        <p:nvSpPr>
          <p:cNvPr id="3" name="Google Shape;450;g20fd3f00fcd_0_84">
            <a:extLst>
              <a:ext uri="{FF2B5EF4-FFF2-40B4-BE49-F238E27FC236}">
                <a16:creationId xmlns:a16="http://schemas.microsoft.com/office/drawing/2014/main" id="{EC433441-4B91-194A-A913-4F52B8635861}"/>
              </a:ext>
            </a:extLst>
          </p:cNvPr>
          <p:cNvSpPr txBox="1">
            <a:spLocks/>
          </p:cNvSpPr>
          <p:nvPr/>
        </p:nvSpPr>
        <p:spPr>
          <a:xfrm>
            <a:off x="1142400" y="161762"/>
            <a:ext cx="6859200" cy="676500"/>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lt1"/>
              </a:buClr>
              <a:buSzPts val="3000"/>
              <a:buFont typeface="Century Gothic"/>
              <a:buNone/>
              <a:defRPr sz="30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dirty="0">
                <a:latin typeface="Century Gothic" panose="020B0502020202020204" pitchFamily="34" charset="0"/>
              </a:rPr>
              <a:t>Medium sized company Events</a:t>
            </a:r>
          </a:p>
        </p:txBody>
      </p:sp>
      <p:sp>
        <p:nvSpPr>
          <p:cNvPr id="4" name="Google Shape;321;p4">
            <a:extLst>
              <a:ext uri="{FF2B5EF4-FFF2-40B4-BE49-F238E27FC236}">
                <a16:creationId xmlns:a16="http://schemas.microsoft.com/office/drawing/2014/main" id="{B40765F1-FA55-1EFB-3E72-99CACE9682F1}"/>
              </a:ext>
            </a:extLst>
          </p:cNvPr>
          <p:cNvSpPr txBox="1">
            <a:spLocks noGrp="1"/>
          </p:cNvSpPr>
          <p:nvPr>
            <p:ph type="sldNum" idx="12"/>
          </p:nvPr>
        </p:nvSpPr>
        <p:spPr>
          <a:xfrm>
            <a:off x="7873999" y="6615400"/>
            <a:ext cx="851865" cy="246221"/>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000"/>
              <a:buFont typeface="Arial"/>
              <a:buNone/>
            </a:pPr>
            <a:fld id="{00000000-1234-1234-1234-123412341234}" type="slidenum">
              <a:rPr lang="en-US" sz="1000" b="0" i="0" u="none" strike="noStrike" cap="none" dirty="0">
                <a:solidFill>
                  <a:srgbClr val="000000"/>
                </a:solidFill>
                <a:latin typeface="Century Gothic" panose="020B0502020202020204" pitchFamily="34" charset="0"/>
                <a:sym typeface="Century Gothic"/>
              </a:rPr>
              <a:t>14</a:t>
            </a:fld>
            <a:endParaRPr sz="1000" b="0" i="0" u="none" strike="noStrike" cap="none" dirty="0">
              <a:solidFill>
                <a:srgbClr val="000000"/>
              </a:solidFill>
              <a:latin typeface="Century Gothic" panose="020B0502020202020204" pitchFamily="34" charset="0"/>
              <a:sym typeface="Century Gothic"/>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pic>
        <p:nvPicPr>
          <p:cNvPr id="236" name="Google Shape;236;p2" descr="Scales of justice with solid fill"/>
          <p:cNvPicPr preferRelativeResize="0"/>
          <p:nvPr/>
        </p:nvPicPr>
        <p:blipFill rotWithShape="1">
          <a:blip r:embed="rId3">
            <a:alphaModFix/>
          </a:blip>
          <a:srcRect/>
          <a:stretch/>
        </p:blipFill>
        <p:spPr>
          <a:xfrm>
            <a:off x="5228323" y="2400366"/>
            <a:ext cx="914400" cy="914400"/>
          </a:xfrm>
          <a:prstGeom prst="rect">
            <a:avLst/>
          </a:prstGeom>
          <a:noFill/>
          <a:ln>
            <a:noFill/>
          </a:ln>
          <a:effectLst>
            <a:outerShdw sx="1000" sy="1000" algn="ctr" rotWithShape="0">
              <a:srgbClr val="000000"/>
            </a:outerShdw>
          </a:effectLst>
        </p:spPr>
      </p:pic>
      <p:sp>
        <p:nvSpPr>
          <p:cNvPr id="237" name="Google Shape;237;p2"/>
          <p:cNvSpPr txBox="1"/>
          <p:nvPr/>
        </p:nvSpPr>
        <p:spPr>
          <a:xfrm>
            <a:off x="2433307" y="2683437"/>
            <a:ext cx="2186878" cy="29238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300" b="1" i="1" u="none" strike="noStrike" cap="none" dirty="0">
                <a:solidFill>
                  <a:srgbClr val="FFFFFF"/>
                </a:solidFill>
                <a:latin typeface="Century Gothic" panose="020B0502020202020204" pitchFamily="34" charset="0"/>
                <a:ea typeface="Century Gothic"/>
                <a:cs typeface="Century Gothic"/>
                <a:sym typeface="Century Gothic"/>
              </a:rPr>
              <a:t>Technical and Cyber</a:t>
            </a:r>
            <a:endParaRPr sz="1400" b="0" i="0" u="none" strike="noStrike" cap="none" dirty="0">
              <a:solidFill>
                <a:srgbClr val="000000"/>
              </a:solidFill>
              <a:latin typeface="Century Gothic" panose="020B0502020202020204" pitchFamily="34" charset="0"/>
              <a:sym typeface="Arial"/>
            </a:endParaRPr>
          </a:p>
        </p:txBody>
      </p:sp>
      <p:pic>
        <p:nvPicPr>
          <p:cNvPr id="238" name="Google Shape;238;p2" descr="Marketing with solid fill"/>
          <p:cNvPicPr preferRelativeResize="0"/>
          <p:nvPr/>
        </p:nvPicPr>
        <p:blipFill rotWithShape="1">
          <a:blip r:embed="rId4">
            <a:alphaModFix/>
          </a:blip>
          <a:srcRect/>
          <a:stretch/>
        </p:blipFill>
        <p:spPr>
          <a:xfrm>
            <a:off x="7339097" y="1831705"/>
            <a:ext cx="914400" cy="914400"/>
          </a:xfrm>
          <a:prstGeom prst="rect">
            <a:avLst/>
          </a:prstGeom>
          <a:noFill/>
          <a:ln>
            <a:noFill/>
          </a:ln>
          <a:effectLst>
            <a:outerShdw sx="1000" sy="1000" algn="ctr" rotWithShape="0">
              <a:srgbClr val="000000"/>
            </a:outerShdw>
          </a:effectLst>
        </p:spPr>
      </p:pic>
      <p:sp>
        <p:nvSpPr>
          <p:cNvPr id="239" name="Google Shape;239;p2"/>
          <p:cNvSpPr/>
          <p:nvPr/>
        </p:nvSpPr>
        <p:spPr>
          <a:xfrm>
            <a:off x="4834790" y="2952802"/>
            <a:ext cx="1096422" cy="553717"/>
          </a:xfrm>
          <a:prstGeom prst="arc">
            <a:avLst>
              <a:gd name="adj1" fmla="val 16200000"/>
              <a:gd name="adj2" fmla="val 0"/>
            </a:avLst>
          </a:prstGeom>
          <a:noFill/>
          <a:ln w="50800" cap="flat" cmpd="sng">
            <a:solidFill>
              <a:schemeClr val="accent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b="0" i="0" u="none" strike="noStrike" cap="none">
              <a:solidFill>
                <a:srgbClr val="000000"/>
              </a:solidFill>
              <a:latin typeface="Century Gothic" panose="020B0502020202020204" pitchFamily="34" charset="0"/>
              <a:sym typeface="Arial"/>
            </a:endParaRPr>
          </a:p>
        </p:txBody>
      </p:sp>
      <p:sp>
        <p:nvSpPr>
          <p:cNvPr id="240" name="Google Shape;240;p2"/>
          <p:cNvSpPr/>
          <p:nvPr/>
        </p:nvSpPr>
        <p:spPr>
          <a:xfrm rot="-5400000">
            <a:off x="941787" y="2883276"/>
            <a:ext cx="739205" cy="914401"/>
          </a:xfrm>
          <a:prstGeom prst="arc">
            <a:avLst>
              <a:gd name="adj1" fmla="val 16200000"/>
              <a:gd name="adj2" fmla="val 0"/>
            </a:avLst>
          </a:prstGeom>
          <a:noFill/>
          <a:ln w="50800" cap="flat" cmpd="sng">
            <a:solidFill>
              <a:schemeClr val="accent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b="0" i="0" u="none" strike="noStrike" cap="none">
              <a:solidFill>
                <a:srgbClr val="000000"/>
              </a:solidFill>
              <a:latin typeface="Century Gothic" panose="020B0502020202020204" pitchFamily="34" charset="0"/>
              <a:sym typeface="Arial"/>
            </a:endParaRPr>
          </a:p>
        </p:txBody>
      </p:sp>
      <p:cxnSp>
        <p:nvCxnSpPr>
          <p:cNvPr id="241" name="Google Shape;241;p2"/>
          <p:cNvCxnSpPr/>
          <p:nvPr/>
        </p:nvCxnSpPr>
        <p:spPr>
          <a:xfrm>
            <a:off x="4187626" y="2979687"/>
            <a:ext cx="0" cy="259800"/>
          </a:xfrm>
          <a:prstGeom prst="straightConnector1">
            <a:avLst/>
          </a:prstGeom>
          <a:noFill/>
          <a:ln w="50800" cap="flat" cmpd="sng">
            <a:solidFill>
              <a:schemeClr val="accent5"/>
            </a:solidFill>
            <a:prstDash val="solid"/>
            <a:round/>
            <a:headEnd type="none" w="sm" len="sm"/>
            <a:tailEnd type="none" w="sm" len="sm"/>
          </a:ln>
        </p:spPr>
      </p:cxnSp>
      <p:sp>
        <p:nvSpPr>
          <p:cNvPr id="242" name="Google Shape;242;p2"/>
          <p:cNvSpPr/>
          <p:nvPr/>
        </p:nvSpPr>
        <p:spPr>
          <a:xfrm>
            <a:off x="533294" y="3259868"/>
            <a:ext cx="1316548" cy="2606950"/>
          </a:xfrm>
          <a:prstGeom prst="roundRect">
            <a:avLst>
              <a:gd name="adj" fmla="val 16667"/>
            </a:avLst>
          </a:prstGeom>
          <a:solidFill>
            <a:schemeClr val="lt1"/>
          </a:solidFill>
          <a:ln w="25400" cap="flat" cmpd="sng">
            <a:solidFill>
              <a:schemeClr val="accent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b="0" i="0" u="none" strike="noStrike" cap="none">
              <a:solidFill>
                <a:srgbClr val="FFFFFF"/>
              </a:solidFill>
              <a:latin typeface="Century Gothic" panose="020B0502020202020204" pitchFamily="34" charset="0"/>
              <a:ea typeface="Century Gothic"/>
              <a:cs typeface="Century Gothic"/>
              <a:sym typeface="Century Gothic"/>
            </a:endParaRPr>
          </a:p>
        </p:txBody>
      </p:sp>
      <p:cxnSp>
        <p:nvCxnSpPr>
          <p:cNvPr id="243" name="Google Shape;243;p2"/>
          <p:cNvCxnSpPr/>
          <p:nvPr/>
        </p:nvCxnSpPr>
        <p:spPr>
          <a:xfrm>
            <a:off x="2660308" y="2968765"/>
            <a:ext cx="0" cy="286495"/>
          </a:xfrm>
          <a:prstGeom prst="straightConnector1">
            <a:avLst/>
          </a:prstGeom>
          <a:noFill/>
          <a:ln w="50800" cap="flat" cmpd="sng">
            <a:solidFill>
              <a:schemeClr val="accent5"/>
            </a:solidFill>
            <a:prstDash val="solid"/>
            <a:round/>
            <a:headEnd type="none" w="sm" len="sm"/>
            <a:tailEnd type="none" w="sm" len="sm"/>
          </a:ln>
        </p:spPr>
      </p:cxnSp>
      <p:sp>
        <p:nvSpPr>
          <p:cNvPr id="244" name="Google Shape;244;p2"/>
          <p:cNvSpPr txBox="1"/>
          <p:nvPr/>
        </p:nvSpPr>
        <p:spPr>
          <a:xfrm>
            <a:off x="5026104" y="4045410"/>
            <a:ext cx="1359334" cy="19697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200" b="0" i="0" u="none" strike="noStrike" cap="none">
              <a:solidFill>
                <a:srgbClr val="000000"/>
              </a:solidFill>
              <a:latin typeface="Century Gothic" panose="020B0502020202020204" pitchFamily="34" charset="0"/>
              <a:ea typeface="Century Gothic"/>
              <a:cs typeface="Century Gothic"/>
              <a:sym typeface="Century Gothic"/>
            </a:endParaRPr>
          </a:p>
          <a:p>
            <a:pPr marL="171450" marR="0" lvl="0" indent="-171450" algn="l" rtl="0">
              <a:spcBef>
                <a:spcPts val="0"/>
              </a:spcBef>
              <a:spcAft>
                <a:spcPts val="0"/>
              </a:spcAft>
              <a:buClr>
                <a:srgbClr val="000000"/>
              </a:buClr>
              <a:buSzPts val="1000"/>
              <a:buFont typeface="Arial"/>
              <a:buChar char="•"/>
            </a:pPr>
            <a:r>
              <a:rPr lang="en-US" sz="1000" b="0" i="0" u="none" strike="noStrike" cap="none" dirty="0">
                <a:solidFill>
                  <a:srgbClr val="000000"/>
                </a:solidFill>
                <a:latin typeface="Century Gothic" panose="020B0502020202020204" pitchFamily="34" charset="0"/>
                <a:ea typeface="Century Gothic"/>
                <a:cs typeface="Century Gothic"/>
                <a:sym typeface="Century Gothic"/>
              </a:rPr>
              <a:t>Only</a:t>
            </a:r>
            <a:r>
              <a:rPr lang="en-US" sz="1000" b="1" i="0" u="none" strike="noStrike" cap="none" dirty="0">
                <a:solidFill>
                  <a:srgbClr val="000000"/>
                </a:solidFill>
                <a:latin typeface="Century Gothic" panose="020B0502020202020204" pitchFamily="34" charset="0"/>
                <a:ea typeface="Century Gothic"/>
                <a:cs typeface="Century Gothic"/>
                <a:sym typeface="Century Gothic"/>
              </a:rPr>
              <a:t> one </a:t>
            </a:r>
            <a:r>
              <a:rPr lang="en-US" sz="1000" b="0" i="0" u="none" strike="noStrike" cap="none" dirty="0">
                <a:solidFill>
                  <a:srgbClr val="000000"/>
                </a:solidFill>
                <a:latin typeface="Century Gothic" panose="020B0502020202020204" pitchFamily="34" charset="0"/>
                <a:ea typeface="Century Gothic"/>
                <a:cs typeface="Century Gothic"/>
                <a:sym typeface="Century Gothic"/>
              </a:rPr>
              <a:t>Cardinal</a:t>
            </a:r>
            <a:r>
              <a:rPr lang="en-US" sz="1000" b="1" i="0" u="none" strike="noStrike" cap="none" dirty="0">
                <a:solidFill>
                  <a:srgbClr val="000000"/>
                </a:solidFill>
                <a:latin typeface="Century Gothic" panose="020B0502020202020204" pitchFamily="34" charset="0"/>
                <a:ea typeface="Century Gothic"/>
                <a:cs typeface="Century Gothic"/>
                <a:sym typeface="Century Gothic"/>
              </a:rPr>
              <a:t> </a:t>
            </a:r>
            <a:r>
              <a:rPr lang="en-US" sz="1000" b="0" i="0" u="none" strike="noStrike" cap="none" dirty="0">
                <a:solidFill>
                  <a:srgbClr val="000000"/>
                </a:solidFill>
                <a:latin typeface="Century Gothic" panose="020B0502020202020204" pitchFamily="34" charset="0"/>
                <a:ea typeface="Century Gothic"/>
                <a:cs typeface="Century Gothic"/>
                <a:sym typeface="Century Gothic"/>
              </a:rPr>
              <a:t>Health</a:t>
            </a:r>
            <a:r>
              <a:rPr lang="en-US" sz="1000" b="1" i="0" u="none" strike="noStrike" cap="none" dirty="0">
                <a:solidFill>
                  <a:srgbClr val="000000"/>
                </a:solidFill>
                <a:latin typeface="Century Gothic" panose="020B0502020202020204" pitchFamily="34" charset="0"/>
                <a:ea typeface="Century Gothic"/>
                <a:cs typeface="Century Gothic"/>
                <a:sym typeface="Century Gothic"/>
              </a:rPr>
              <a:t> registration </a:t>
            </a:r>
            <a:r>
              <a:rPr lang="en-US" sz="1000" b="0" i="0" u="none" strike="noStrike" cap="none" dirty="0">
                <a:solidFill>
                  <a:srgbClr val="000000"/>
                </a:solidFill>
                <a:latin typeface="Century Gothic" panose="020B0502020202020204" pitchFamily="34" charset="0"/>
                <a:ea typeface="Century Gothic"/>
                <a:cs typeface="Century Gothic"/>
                <a:sym typeface="Century Gothic"/>
              </a:rPr>
              <a:t>in</a:t>
            </a:r>
            <a:r>
              <a:rPr lang="en-US" sz="1000" b="1" i="0" u="none" strike="noStrike" cap="none" dirty="0">
                <a:solidFill>
                  <a:srgbClr val="000000"/>
                </a:solidFill>
                <a:latin typeface="Century Gothic" panose="020B0502020202020204" pitchFamily="34" charset="0"/>
                <a:ea typeface="Century Gothic"/>
                <a:cs typeface="Century Gothic"/>
                <a:sym typeface="Century Gothic"/>
              </a:rPr>
              <a:t> </a:t>
            </a:r>
            <a:r>
              <a:rPr lang="en-US" sz="1000" b="0" i="0" u="none" strike="noStrike" cap="none" dirty="0">
                <a:solidFill>
                  <a:srgbClr val="000000"/>
                </a:solidFill>
                <a:latin typeface="Century Gothic" panose="020B0502020202020204" pitchFamily="34" charset="0"/>
                <a:ea typeface="Century Gothic"/>
                <a:cs typeface="Century Gothic"/>
                <a:sym typeface="Century Gothic"/>
              </a:rPr>
              <a:t>2023</a:t>
            </a:r>
            <a:endParaRPr dirty="0">
              <a:latin typeface="Century Gothic" panose="020B0502020202020204" pitchFamily="34" charset="0"/>
            </a:endParaRPr>
          </a:p>
          <a:p>
            <a:pPr marL="171450" marR="0" lvl="0" indent="-171450" algn="l" rtl="0">
              <a:spcBef>
                <a:spcPts val="0"/>
              </a:spcBef>
              <a:spcAft>
                <a:spcPts val="0"/>
              </a:spcAft>
              <a:buClr>
                <a:srgbClr val="000000"/>
              </a:buClr>
              <a:buSzPts val="1000"/>
              <a:buFont typeface="Arial"/>
              <a:buChar char="•"/>
            </a:pPr>
            <a:r>
              <a:rPr lang="en-US" sz="1000" b="1" i="0" u="none" strike="noStrike" cap="none" dirty="0">
                <a:solidFill>
                  <a:srgbClr val="000000"/>
                </a:solidFill>
                <a:latin typeface="Century Gothic" panose="020B0502020202020204" pitchFamily="34" charset="0"/>
                <a:ea typeface="Century Gothic"/>
                <a:cs typeface="Century Gothic"/>
                <a:sym typeface="Century Gothic"/>
              </a:rPr>
              <a:t>Invest  </a:t>
            </a:r>
            <a:r>
              <a:rPr lang="en-US" sz="1000" b="0" i="0" u="none" strike="noStrike" cap="none" dirty="0">
                <a:solidFill>
                  <a:srgbClr val="000000"/>
                </a:solidFill>
                <a:latin typeface="Century Gothic" panose="020B0502020202020204" pitchFamily="34" charset="0"/>
                <a:ea typeface="Century Gothic"/>
                <a:cs typeface="Century Gothic"/>
                <a:sym typeface="Century Gothic"/>
              </a:rPr>
              <a:t>in</a:t>
            </a:r>
            <a:r>
              <a:rPr lang="en-US" sz="1000" b="1" i="0" u="none" strike="noStrike" cap="none" dirty="0">
                <a:solidFill>
                  <a:srgbClr val="000000"/>
                </a:solidFill>
                <a:latin typeface="Century Gothic" panose="020B0502020202020204" pitchFamily="34" charset="0"/>
                <a:ea typeface="Century Gothic"/>
                <a:cs typeface="Century Gothic"/>
                <a:sym typeface="Century Gothic"/>
              </a:rPr>
              <a:t> more attendance </a:t>
            </a:r>
            <a:endParaRPr dirty="0">
              <a:latin typeface="Century Gothic" panose="020B0502020202020204" pitchFamily="34" charset="0"/>
            </a:endParaRPr>
          </a:p>
          <a:p>
            <a:pPr marL="171450" marR="0" lvl="0" indent="-171450" algn="l" rtl="0">
              <a:spcBef>
                <a:spcPts val="0"/>
              </a:spcBef>
              <a:spcAft>
                <a:spcPts val="0"/>
              </a:spcAft>
              <a:buClr>
                <a:srgbClr val="000000"/>
              </a:buClr>
              <a:buSzPts val="1000"/>
              <a:buFont typeface="Arial"/>
              <a:buChar char="•"/>
            </a:pPr>
            <a:r>
              <a:rPr lang="en-US" sz="1000" b="0" i="0" u="none" strike="noStrike" cap="none" dirty="0">
                <a:solidFill>
                  <a:srgbClr val="000000"/>
                </a:solidFill>
                <a:latin typeface="Century Gothic" panose="020B0502020202020204" pitchFamily="34" charset="0"/>
                <a:ea typeface="Century Gothic"/>
                <a:cs typeface="Century Gothic"/>
                <a:sym typeface="Century Gothic"/>
              </a:rPr>
              <a:t>Increase number of </a:t>
            </a:r>
            <a:r>
              <a:rPr lang="en-US" sz="1000" b="1" i="0" u="none" strike="noStrike" cap="none" dirty="0">
                <a:solidFill>
                  <a:srgbClr val="000000"/>
                </a:solidFill>
                <a:latin typeface="Century Gothic" panose="020B0502020202020204" pitchFamily="34" charset="0"/>
                <a:ea typeface="Century Gothic"/>
                <a:cs typeface="Century Gothic"/>
                <a:sym typeface="Century Gothic"/>
              </a:rPr>
              <a:t>panels</a:t>
            </a:r>
            <a:r>
              <a:rPr lang="en-US" sz="1000" b="0" i="0" u="none" strike="noStrike" cap="none" dirty="0">
                <a:solidFill>
                  <a:srgbClr val="000000"/>
                </a:solidFill>
                <a:latin typeface="Century Gothic" panose="020B0502020202020204" pitchFamily="34" charset="0"/>
                <a:ea typeface="Century Gothic"/>
                <a:cs typeface="Century Gothic"/>
                <a:sym typeface="Century Gothic"/>
              </a:rPr>
              <a:t> and </a:t>
            </a:r>
            <a:r>
              <a:rPr lang="en-US" sz="1000" b="1" i="0" u="none" strike="noStrike" cap="none" dirty="0">
                <a:solidFill>
                  <a:srgbClr val="000000"/>
                </a:solidFill>
                <a:latin typeface="Century Gothic" panose="020B0502020202020204" pitchFamily="34" charset="0"/>
                <a:ea typeface="Century Gothic"/>
                <a:cs typeface="Century Gothic"/>
                <a:sym typeface="Century Gothic"/>
              </a:rPr>
              <a:t>meetings</a:t>
            </a:r>
            <a:endParaRPr dirty="0">
              <a:latin typeface="Century Gothic" panose="020B0502020202020204" pitchFamily="34" charset="0"/>
            </a:endParaRPr>
          </a:p>
          <a:p>
            <a:pPr marL="171450" marR="0" lvl="0" indent="-107950" algn="l" rtl="0">
              <a:spcBef>
                <a:spcPts val="0"/>
              </a:spcBef>
              <a:spcAft>
                <a:spcPts val="0"/>
              </a:spcAft>
              <a:buClr>
                <a:schemeClr val="dk1"/>
              </a:buClr>
              <a:buSzPts val="1000"/>
              <a:buFont typeface="Arial"/>
              <a:buNone/>
            </a:pPr>
            <a:endParaRPr sz="1000" b="1" i="0" u="none" strike="noStrike" cap="none">
              <a:solidFill>
                <a:srgbClr val="000000"/>
              </a:solidFill>
              <a:latin typeface="Century Gothic" panose="020B0502020202020204" pitchFamily="34" charset="0"/>
              <a:ea typeface="Century Gothic"/>
              <a:cs typeface="Century Gothic"/>
              <a:sym typeface="Century Gothic"/>
            </a:endParaRPr>
          </a:p>
        </p:txBody>
      </p:sp>
      <p:sp>
        <p:nvSpPr>
          <p:cNvPr id="245" name="Google Shape;245;p2"/>
          <p:cNvSpPr/>
          <p:nvPr/>
        </p:nvSpPr>
        <p:spPr>
          <a:xfrm>
            <a:off x="3529352" y="3250646"/>
            <a:ext cx="1316548" cy="2616172"/>
          </a:xfrm>
          <a:prstGeom prst="roundRect">
            <a:avLst>
              <a:gd name="adj" fmla="val 16667"/>
            </a:avLst>
          </a:prstGeom>
          <a:noFill/>
          <a:ln w="25400" cap="flat" cmpd="sng">
            <a:solidFill>
              <a:schemeClr val="accent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b="0" i="0" u="none" strike="noStrike" cap="none">
              <a:solidFill>
                <a:srgbClr val="FFFFFF"/>
              </a:solidFill>
              <a:latin typeface="Century Gothic" panose="020B0502020202020204" pitchFamily="34" charset="0"/>
              <a:ea typeface="Century Gothic"/>
              <a:cs typeface="Century Gothic"/>
              <a:sym typeface="Century Gothic"/>
            </a:endParaRPr>
          </a:p>
        </p:txBody>
      </p:sp>
      <p:sp>
        <p:nvSpPr>
          <p:cNvPr id="246" name="Google Shape;246;p2"/>
          <p:cNvSpPr/>
          <p:nvPr/>
        </p:nvSpPr>
        <p:spPr>
          <a:xfrm>
            <a:off x="2031323" y="3255260"/>
            <a:ext cx="1316548" cy="2606951"/>
          </a:xfrm>
          <a:prstGeom prst="roundRect">
            <a:avLst>
              <a:gd name="adj" fmla="val 16667"/>
            </a:avLst>
          </a:prstGeom>
          <a:noFill/>
          <a:ln w="25400" cap="flat" cmpd="sng">
            <a:solidFill>
              <a:schemeClr val="accent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b="0" i="0" u="none" strike="noStrike" cap="none">
              <a:solidFill>
                <a:srgbClr val="FFFFFF"/>
              </a:solidFill>
              <a:latin typeface="Century Gothic" panose="020B0502020202020204" pitchFamily="34" charset="0"/>
              <a:ea typeface="Century Gothic"/>
              <a:cs typeface="Century Gothic"/>
              <a:sym typeface="Century Gothic"/>
            </a:endParaRPr>
          </a:p>
        </p:txBody>
      </p:sp>
      <p:sp>
        <p:nvSpPr>
          <p:cNvPr id="247" name="Google Shape;247;p2"/>
          <p:cNvSpPr/>
          <p:nvPr/>
        </p:nvSpPr>
        <p:spPr>
          <a:xfrm>
            <a:off x="5027382" y="3246035"/>
            <a:ext cx="1316548" cy="2616172"/>
          </a:xfrm>
          <a:prstGeom prst="roundRect">
            <a:avLst>
              <a:gd name="adj" fmla="val 16667"/>
            </a:avLst>
          </a:prstGeom>
          <a:noFill/>
          <a:ln w="25400" cap="flat" cmpd="sng">
            <a:solidFill>
              <a:schemeClr val="accent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b="0" i="0" u="none" strike="noStrike" cap="none">
              <a:solidFill>
                <a:srgbClr val="FFFFFF"/>
              </a:solidFill>
              <a:latin typeface="Century Gothic" panose="020B0502020202020204" pitchFamily="34" charset="0"/>
              <a:ea typeface="Century Gothic"/>
              <a:cs typeface="Century Gothic"/>
              <a:sym typeface="Century Gothic"/>
            </a:endParaRPr>
          </a:p>
        </p:txBody>
      </p:sp>
      <p:sp>
        <p:nvSpPr>
          <p:cNvPr id="248" name="Google Shape;248;p2"/>
          <p:cNvSpPr/>
          <p:nvPr/>
        </p:nvSpPr>
        <p:spPr>
          <a:xfrm>
            <a:off x="989864" y="2700732"/>
            <a:ext cx="4875700" cy="323139"/>
          </a:xfrm>
          <a:prstGeom prst="roundRect">
            <a:avLst>
              <a:gd name="adj" fmla="val 16667"/>
            </a:avLst>
          </a:prstGeom>
          <a:solidFill>
            <a:schemeClr val="dk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b="0" i="0" u="none" strike="noStrike" cap="none" dirty="0">
                <a:solidFill>
                  <a:srgbClr val="FFFFFF"/>
                </a:solidFill>
                <a:latin typeface="Century Gothic" panose="020B0502020202020204" pitchFamily="34" charset="0"/>
                <a:ea typeface="Century Gothic"/>
                <a:cs typeface="Century Gothic"/>
                <a:sym typeface="Century Gothic"/>
              </a:rPr>
              <a:t>Benefits and Limitations</a:t>
            </a:r>
            <a:endParaRPr sz="1400" b="0" i="0" u="none" strike="noStrike" cap="none" dirty="0">
              <a:solidFill>
                <a:srgbClr val="000000"/>
              </a:solidFill>
              <a:latin typeface="Century Gothic" panose="020B0502020202020204" pitchFamily="34" charset="0"/>
              <a:sym typeface="Arial"/>
            </a:endParaRPr>
          </a:p>
        </p:txBody>
      </p:sp>
      <p:sp>
        <p:nvSpPr>
          <p:cNvPr id="249" name="Google Shape;249;p2"/>
          <p:cNvSpPr txBox="1"/>
          <p:nvPr/>
        </p:nvSpPr>
        <p:spPr>
          <a:xfrm>
            <a:off x="457202" y="6036123"/>
            <a:ext cx="8166322" cy="415458"/>
          </a:xfrm>
          <a:prstGeom prst="rect">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050" b="0" i="0" u="none" strike="noStrike" cap="none" dirty="0">
                <a:solidFill>
                  <a:srgbClr val="000000"/>
                </a:solidFill>
                <a:latin typeface="Century Gothic" panose="020B0502020202020204" pitchFamily="34" charset="0"/>
                <a:ea typeface="Century Gothic"/>
                <a:cs typeface="Century Gothic"/>
                <a:sym typeface="Century Gothic"/>
              </a:rPr>
              <a:t>Cardinal Health can utilize Bio International Convention to commercialize its regulatory services to small, pre-clinical companies. The convention is very large, diverse, and allows companies to showcase their services. And </a:t>
            </a:r>
            <a:endParaRPr sz="1400" b="0" i="0" u="none" strike="noStrike" cap="none" dirty="0">
              <a:solidFill>
                <a:srgbClr val="000000"/>
              </a:solidFill>
              <a:latin typeface="Century Gothic" panose="020B0502020202020204" pitchFamily="34" charset="0"/>
              <a:sym typeface="Arial"/>
            </a:endParaRPr>
          </a:p>
        </p:txBody>
      </p:sp>
      <p:sp>
        <p:nvSpPr>
          <p:cNvPr id="250" name="Google Shape;250;p2"/>
          <p:cNvSpPr/>
          <p:nvPr/>
        </p:nvSpPr>
        <p:spPr>
          <a:xfrm>
            <a:off x="533294" y="1119868"/>
            <a:ext cx="3943862" cy="323139"/>
          </a:xfrm>
          <a:prstGeom prst="roundRect">
            <a:avLst>
              <a:gd name="adj" fmla="val 16667"/>
            </a:avLst>
          </a:prstGeom>
          <a:solidFill>
            <a:schemeClr val="dk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b="0" i="0" u="none" strike="noStrike" cap="none" dirty="0">
                <a:solidFill>
                  <a:srgbClr val="FFFFFF"/>
                </a:solidFill>
                <a:latin typeface="Century Gothic" panose="020B0502020202020204" pitchFamily="34" charset="0"/>
                <a:ea typeface="Century Gothic"/>
                <a:cs typeface="Century Gothic"/>
                <a:sym typeface="Century Gothic"/>
              </a:rPr>
              <a:t>Bio International Convention</a:t>
            </a:r>
            <a:endParaRPr sz="1400" b="0" i="0" u="none" strike="noStrike" cap="none" dirty="0">
              <a:solidFill>
                <a:srgbClr val="000000"/>
              </a:solidFill>
              <a:latin typeface="Century Gothic" panose="020B0502020202020204" pitchFamily="34" charset="0"/>
              <a:sym typeface="Arial"/>
            </a:endParaRPr>
          </a:p>
        </p:txBody>
      </p:sp>
      <p:sp>
        <p:nvSpPr>
          <p:cNvPr id="251" name="Google Shape;251;p2"/>
          <p:cNvSpPr/>
          <p:nvPr/>
        </p:nvSpPr>
        <p:spPr>
          <a:xfrm>
            <a:off x="533293" y="1557858"/>
            <a:ext cx="3943862" cy="1044948"/>
          </a:xfrm>
          <a:prstGeom prst="roundRect">
            <a:avLst>
              <a:gd name="adj" fmla="val 16667"/>
            </a:avLst>
          </a:prstGeom>
          <a:no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entury Gothic" panose="020B0502020202020204" pitchFamily="34" charset="0"/>
              <a:sym typeface="Arial"/>
            </a:endParaRPr>
          </a:p>
        </p:txBody>
      </p:sp>
      <p:sp>
        <p:nvSpPr>
          <p:cNvPr id="252" name="Google Shape;252;p2"/>
          <p:cNvSpPr txBox="1"/>
          <p:nvPr/>
        </p:nvSpPr>
        <p:spPr>
          <a:xfrm>
            <a:off x="1136267" y="1669786"/>
            <a:ext cx="3340888" cy="830997"/>
          </a:xfrm>
          <a:prstGeom prst="rect">
            <a:avLst/>
          </a:prstGeom>
          <a:noFill/>
          <a:ln>
            <a:noFill/>
          </a:ln>
        </p:spPr>
        <p:txBody>
          <a:bodyPr spcFirstLastPara="1" wrap="square" lIns="91425" tIns="45700" rIns="91425" bIns="45700" anchor="t" anchorCtr="0">
            <a:spAutoFit/>
          </a:bodyPr>
          <a:lstStyle/>
          <a:p>
            <a:pPr marL="171450" indent="-171450">
              <a:buSzPts val="1200"/>
              <a:buFont typeface="Arial"/>
              <a:buChar char="•"/>
            </a:pPr>
            <a:r>
              <a:rPr lang="en-US" sz="1200" b="0" i="0" u="none" strike="noStrike" cap="none" dirty="0">
                <a:solidFill>
                  <a:srgbClr val="000000"/>
                </a:solidFill>
                <a:latin typeface="Century Gothic"/>
                <a:ea typeface="Century Gothic"/>
                <a:cs typeface="Century Gothic"/>
                <a:sym typeface="Century Gothic"/>
              </a:rPr>
              <a:t>Hosted by Biotechnology Innovation Organization</a:t>
            </a:r>
            <a:r>
              <a:rPr lang="en-US" sz="1200" dirty="0">
                <a:latin typeface="Century Gothic"/>
                <a:ea typeface="Century Gothic"/>
                <a:cs typeface="Century Gothic"/>
                <a:sym typeface="Century Gothic"/>
              </a:rPr>
              <a:t> </a:t>
            </a:r>
            <a:endParaRPr lang="en-US" dirty="0">
              <a:latin typeface="Century Gothic" panose="020B0502020202020204" pitchFamily="34" charset="0"/>
            </a:endParaRPr>
          </a:p>
          <a:p>
            <a:pPr marL="171450" marR="0" lvl="0" indent="-171450" algn="l" rtl="0">
              <a:spcBef>
                <a:spcPts val="0"/>
              </a:spcBef>
              <a:spcAft>
                <a:spcPts val="0"/>
              </a:spcAft>
              <a:buClr>
                <a:srgbClr val="000000"/>
              </a:buClr>
              <a:buSzPts val="1200"/>
              <a:buFont typeface="Arial"/>
              <a:buChar char="•"/>
            </a:pPr>
            <a:r>
              <a:rPr lang="en-US" sz="1200" b="0" i="0" u="none" strike="noStrike" cap="none" dirty="0">
                <a:solidFill>
                  <a:srgbClr val="000000"/>
                </a:solidFill>
                <a:latin typeface="Century Gothic"/>
                <a:ea typeface="Century Gothic"/>
                <a:cs typeface="Century Gothic"/>
                <a:sym typeface="Century Gothic"/>
              </a:rPr>
              <a:t>One of the largest </a:t>
            </a:r>
            <a:r>
              <a:rPr lang="en-US" sz="1200" dirty="0">
                <a:latin typeface="Century Gothic"/>
                <a:ea typeface="Century Gothic"/>
                <a:cs typeface="Century Gothic"/>
                <a:sym typeface="Century Gothic"/>
              </a:rPr>
              <a:t>biotechnology</a:t>
            </a:r>
            <a:r>
              <a:rPr lang="en-US" sz="1200" b="0" i="0" u="none" strike="noStrike" cap="none" dirty="0">
                <a:solidFill>
                  <a:srgbClr val="000000"/>
                </a:solidFill>
                <a:latin typeface="Century Gothic"/>
                <a:ea typeface="Century Gothic"/>
                <a:cs typeface="Century Gothic"/>
                <a:sym typeface="Century Gothic"/>
              </a:rPr>
              <a:t> </a:t>
            </a:r>
            <a:r>
              <a:rPr lang="en-US" sz="1200" dirty="0">
                <a:latin typeface="Century Gothic"/>
                <a:ea typeface="Century Gothic"/>
                <a:cs typeface="Century Gothic"/>
                <a:sym typeface="Century Gothic"/>
              </a:rPr>
              <a:t>conference</a:t>
            </a:r>
            <a:r>
              <a:rPr lang="en-US" sz="1200" b="0" i="0" u="none" strike="noStrike" cap="none" dirty="0">
                <a:solidFill>
                  <a:srgbClr val="000000"/>
                </a:solidFill>
                <a:latin typeface="Century Gothic"/>
                <a:ea typeface="Century Gothic"/>
                <a:cs typeface="Century Gothic"/>
                <a:sym typeface="Century Gothic"/>
              </a:rPr>
              <a:t> globally</a:t>
            </a:r>
            <a:endParaRPr lang="en-US" dirty="0">
              <a:latin typeface="Century Gothic"/>
            </a:endParaRPr>
          </a:p>
        </p:txBody>
      </p:sp>
      <p:pic>
        <p:nvPicPr>
          <p:cNvPr id="253" name="Google Shape;253;p2" descr="Clipboard All Crosses outline"/>
          <p:cNvPicPr preferRelativeResize="0"/>
          <p:nvPr/>
        </p:nvPicPr>
        <p:blipFill rotWithShape="1">
          <a:blip r:embed="rId5">
            <a:alphaModFix/>
          </a:blip>
          <a:srcRect/>
          <a:stretch/>
        </p:blipFill>
        <p:spPr>
          <a:xfrm>
            <a:off x="670800" y="1754243"/>
            <a:ext cx="477408" cy="477408"/>
          </a:xfrm>
          <a:prstGeom prst="rect">
            <a:avLst/>
          </a:prstGeom>
          <a:noFill/>
          <a:ln>
            <a:noFill/>
          </a:ln>
        </p:spPr>
      </p:pic>
      <p:sp>
        <p:nvSpPr>
          <p:cNvPr id="254" name="Google Shape;254;p2"/>
          <p:cNvSpPr/>
          <p:nvPr/>
        </p:nvSpPr>
        <p:spPr>
          <a:xfrm>
            <a:off x="4659575" y="1113069"/>
            <a:ext cx="3943862" cy="323139"/>
          </a:xfrm>
          <a:prstGeom prst="roundRect">
            <a:avLst>
              <a:gd name="adj" fmla="val 16667"/>
            </a:avLst>
          </a:prstGeom>
          <a:solidFill>
            <a:schemeClr val="dk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b="0" i="0" u="none" strike="noStrike" cap="none" dirty="0">
                <a:solidFill>
                  <a:srgbClr val="FFFFFF"/>
                </a:solidFill>
                <a:latin typeface="Century Gothic" panose="020B0502020202020204" pitchFamily="34" charset="0"/>
                <a:ea typeface="Century Gothic"/>
                <a:cs typeface="Century Gothic"/>
                <a:sym typeface="Century Gothic"/>
              </a:rPr>
              <a:t>Why should Cardinal Health attend?</a:t>
            </a:r>
            <a:endParaRPr sz="1400" b="0" i="0" u="none" strike="noStrike" cap="none" dirty="0">
              <a:solidFill>
                <a:srgbClr val="000000"/>
              </a:solidFill>
              <a:latin typeface="Century Gothic" panose="020B0502020202020204" pitchFamily="34" charset="0"/>
              <a:sym typeface="Arial"/>
            </a:endParaRPr>
          </a:p>
        </p:txBody>
      </p:sp>
      <p:sp>
        <p:nvSpPr>
          <p:cNvPr id="255" name="Google Shape;255;p2"/>
          <p:cNvSpPr/>
          <p:nvPr/>
        </p:nvSpPr>
        <p:spPr>
          <a:xfrm>
            <a:off x="4637318" y="1568429"/>
            <a:ext cx="3966123" cy="1044947"/>
          </a:xfrm>
          <a:prstGeom prst="roundRect">
            <a:avLst>
              <a:gd name="adj" fmla="val 16667"/>
            </a:avLst>
          </a:prstGeom>
          <a:noFill/>
          <a:ln w="25400" cap="flat" cmpd="sng">
            <a:solidFill>
              <a:schemeClr val="accent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entury Gothic" panose="020B0502020202020204" pitchFamily="34" charset="0"/>
              <a:sym typeface="Arial"/>
            </a:endParaRPr>
          </a:p>
        </p:txBody>
      </p:sp>
      <p:sp>
        <p:nvSpPr>
          <p:cNvPr id="256" name="Google Shape;256;p2"/>
          <p:cNvSpPr txBox="1"/>
          <p:nvPr/>
        </p:nvSpPr>
        <p:spPr>
          <a:xfrm>
            <a:off x="5337409" y="1610092"/>
            <a:ext cx="3297544" cy="1015663"/>
          </a:xfrm>
          <a:prstGeom prst="rect">
            <a:avLst/>
          </a:prstGeom>
          <a:noFill/>
          <a:ln>
            <a:noFill/>
          </a:ln>
        </p:spPr>
        <p:txBody>
          <a:bodyPr spcFirstLastPara="1" wrap="square" lIns="91425" tIns="45700" rIns="91425" bIns="45700" anchor="t" anchorCtr="0">
            <a:spAutoFit/>
          </a:bodyPr>
          <a:lstStyle/>
          <a:p>
            <a:pPr marL="171450" indent="-171450">
              <a:buSzPts val="1200"/>
              <a:buFont typeface="Arial"/>
              <a:buChar char="•"/>
            </a:pPr>
            <a:r>
              <a:rPr lang="en-US" sz="1200" b="0" i="0" u="none" strike="noStrike" cap="none" dirty="0">
                <a:solidFill>
                  <a:srgbClr val="000000"/>
                </a:solidFill>
                <a:latin typeface="Century Gothic"/>
                <a:ea typeface="Century Gothic"/>
                <a:cs typeface="Century Gothic"/>
                <a:sym typeface="Century Gothic"/>
              </a:rPr>
              <a:t>Enriches industry with networking and partnering</a:t>
            </a:r>
            <a:r>
              <a:rPr lang="en-US" sz="1200" dirty="0">
                <a:latin typeface="Century Gothic"/>
                <a:ea typeface="Century Gothic"/>
                <a:cs typeface="Century Gothic"/>
                <a:sym typeface="Century Gothic"/>
              </a:rPr>
              <a:t> </a:t>
            </a:r>
            <a:endParaRPr lang="en-US" dirty="0">
              <a:latin typeface="Century Gothic" panose="020B0502020202020204" pitchFamily="34" charset="0"/>
            </a:endParaRPr>
          </a:p>
          <a:p>
            <a:pPr marL="628650" marR="0" lvl="1" indent="-171450" algn="l" rtl="0">
              <a:spcBef>
                <a:spcPts val="0"/>
              </a:spcBef>
              <a:spcAft>
                <a:spcPts val="0"/>
              </a:spcAft>
              <a:buClr>
                <a:srgbClr val="000000"/>
              </a:buClr>
              <a:buSzPts val="1200"/>
              <a:buFont typeface="Arial"/>
              <a:buChar char="•"/>
            </a:pPr>
            <a:r>
              <a:rPr lang="en-US" sz="1200" b="0" i="0" u="none" strike="noStrike" cap="none" dirty="0">
                <a:solidFill>
                  <a:srgbClr val="000000"/>
                </a:solidFill>
                <a:latin typeface="Century Gothic"/>
                <a:ea typeface="Century Gothic"/>
                <a:cs typeface="Century Gothic"/>
                <a:sym typeface="Century Gothic"/>
              </a:rPr>
              <a:t>BIO </a:t>
            </a:r>
            <a:r>
              <a:rPr lang="en-US" sz="1200" dirty="0">
                <a:latin typeface="Century Gothic"/>
                <a:ea typeface="Century Gothic"/>
                <a:cs typeface="Century Gothic"/>
                <a:sym typeface="Century Gothic"/>
              </a:rPr>
              <a:t>one-on-one</a:t>
            </a:r>
            <a:r>
              <a:rPr lang="en-US" sz="1200" b="0" i="0" u="none" strike="noStrike" cap="none" dirty="0">
                <a:solidFill>
                  <a:srgbClr val="000000"/>
                </a:solidFill>
                <a:latin typeface="Century Gothic"/>
                <a:ea typeface="Century Gothic"/>
                <a:cs typeface="Century Gothic"/>
                <a:sym typeface="Century Gothic"/>
              </a:rPr>
              <a:t> partnering</a:t>
            </a:r>
            <a:endParaRPr lang="en-US" dirty="0">
              <a:latin typeface="Century Gothic"/>
            </a:endParaRPr>
          </a:p>
          <a:p>
            <a:pPr marL="628650" marR="0" lvl="1" indent="-171450" algn="l" rtl="0">
              <a:spcBef>
                <a:spcPts val="0"/>
              </a:spcBef>
              <a:spcAft>
                <a:spcPts val="0"/>
              </a:spcAft>
              <a:buClr>
                <a:srgbClr val="000000"/>
              </a:buClr>
              <a:buSzPts val="1200"/>
              <a:buFont typeface="Arial"/>
              <a:buChar char="•"/>
            </a:pPr>
            <a:r>
              <a:rPr lang="en-US" sz="1200" b="0" i="0" u="none" strike="noStrike" cap="none" dirty="0">
                <a:solidFill>
                  <a:srgbClr val="000000"/>
                </a:solidFill>
                <a:latin typeface="Century Gothic"/>
                <a:ea typeface="Century Gothic"/>
                <a:cs typeface="Century Gothic"/>
                <a:sym typeface="Century Gothic"/>
              </a:rPr>
              <a:t>Engaging programming in areas like regulation and policy outlook</a:t>
            </a:r>
            <a:endParaRPr lang="en-US" dirty="0">
              <a:latin typeface="Century Gothic"/>
            </a:endParaRPr>
          </a:p>
        </p:txBody>
      </p:sp>
      <p:pic>
        <p:nvPicPr>
          <p:cNvPr id="257" name="Google Shape;257;p2" descr="Group of women with solid fill"/>
          <p:cNvPicPr preferRelativeResize="0"/>
          <p:nvPr/>
        </p:nvPicPr>
        <p:blipFill rotWithShape="1">
          <a:blip r:embed="rId6">
            <a:alphaModFix/>
          </a:blip>
          <a:srcRect/>
          <a:stretch/>
        </p:blipFill>
        <p:spPr>
          <a:xfrm>
            <a:off x="922394" y="3610205"/>
            <a:ext cx="538357" cy="538357"/>
          </a:xfrm>
          <a:prstGeom prst="rect">
            <a:avLst/>
          </a:prstGeom>
          <a:noFill/>
          <a:ln>
            <a:noFill/>
          </a:ln>
        </p:spPr>
      </p:pic>
      <p:pic>
        <p:nvPicPr>
          <p:cNvPr id="258" name="Google Shape;258;p2" descr="Bar graph with upward trend with solid fill"/>
          <p:cNvPicPr preferRelativeResize="0"/>
          <p:nvPr/>
        </p:nvPicPr>
        <p:blipFill rotWithShape="1">
          <a:blip r:embed="rId7">
            <a:alphaModFix/>
          </a:blip>
          <a:srcRect/>
          <a:stretch/>
        </p:blipFill>
        <p:spPr>
          <a:xfrm>
            <a:off x="4801743" y="1742586"/>
            <a:ext cx="535442" cy="535442"/>
          </a:xfrm>
          <a:prstGeom prst="rect">
            <a:avLst/>
          </a:prstGeom>
          <a:noFill/>
          <a:ln>
            <a:noFill/>
          </a:ln>
        </p:spPr>
      </p:pic>
      <p:pic>
        <p:nvPicPr>
          <p:cNvPr id="259" name="Google Shape;259;p2" descr="Internet with solid fill"/>
          <p:cNvPicPr preferRelativeResize="0"/>
          <p:nvPr/>
        </p:nvPicPr>
        <p:blipFill rotWithShape="1">
          <a:blip r:embed="rId8">
            <a:alphaModFix/>
          </a:blip>
          <a:srcRect/>
          <a:stretch/>
        </p:blipFill>
        <p:spPr>
          <a:xfrm>
            <a:off x="5426221" y="3547756"/>
            <a:ext cx="624423" cy="633396"/>
          </a:xfrm>
          <a:prstGeom prst="rect">
            <a:avLst/>
          </a:prstGeom>
          <a:noFill/>
          <a:ln>
            <a:noFill/>
          </a:ln>
        </p:spPr>
      </p:pic>
      <p:sp>
        <p:nvSpPr>
          <p:cNvPr id="260" name="Google Shape;260;p2"/>
          <p:cNvSpPr txBox="1"/>
          <p:nvPr/>
        </p:nvSpPr>
        <p:spPr>
          <a:xfrm>
            <a:off x="562422" y="4101029"/>
            <a:ext cx="1346937" cy="161582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900" b="1">
              <a:solidFill>
                <a:srgbClr val="000000"/>
              </a:solidFill>
              <a:latin typeface="Century Gothic" panose="020B0502020202020204" pitchFamily="34" charset="0"/>
              <a:ea typeface="Century Gothic"/>
              <a:cs typeface="Century Gothic"/>
              <a:sym typeface="Century Gothic"/>
            </a:endParaRPr>
          </a:p>
          <a:p>
            <a:pPr marL="171450" marR="0" lvl="0" indent="-171450" algn="l" rtl="0">
              <a:spcBef>
                <a:spcPts val="0"/>
              </a:spcBef>
              <a:spcAft>
                <a:spcPts val="0"/>
              </a:spcAft>
              <a:buClr>
                <a:srgbClr val="000000"/>
              </a:buClr>
              <a:buSzPts val="1000"/>
              <a:buFont typeface="Arial"/>
              <a:buChar char="•"/>
            </a:pPr>
            <a:r>
              <a:rPr lang="en-US" sz="1000" b="1" dirty="0">
                <a:solidFill>
                  <a:srgbClr val="000000"/>
                </a:solidFill>
                <a:latin typeface="Century Gothic" panose="020B0502020202020204" pitchFamily="34" charset="0"/>
                <a:ea typeface="Century Gothic"/>
                <a:cs typeface="Century Gothic"/>
                <a:sym typeface="Century Gothic"/>
              </a:rPr>
              <a:t>20,000 + </a:t>
            </a:r>
            <a:r>
              <a:rPr lang="en-US" sz="1000" dirty="0">
                <a:solidFill>
                  <a:srgbClr val="000000"/>
                </a:solidFill>
                <a:latin typeface="Century Gothic" panose="020B0502020202020204" pitchFamily="34" charset="0"/>
                <a:ea typeface="Century Gothic"/>
                <a:cs typeface="Century Gothic"/>
                <a:sym typeface="Century Gothic"/>
              </a:rPr>
              <a:t>registrants</a:t>
            </a:r>
            <a:r>
              <a:rPr lang="en-US" sz="1000" b="1" dirty="0">
                <a:solidFill>
                  <a:srgbClr val="000000"/>
                </a:solidFill>
                <a:latin typeface="Century Gothic" panose="020B0502020202020204" pitchFamily="34" charset="0"/>
                <a:ea typeface="Century Gothic"/>
                <a:cs typeface="Century Gothic"/>
                <a:sym typeface="Century Gothic"/>
              </a:rPr>
              <a:t> </a:t>
            </a:r>
            <a:endParaRPr dirty="0">
              <a:latin typeface="Century Gothic" panose="020B0502020202020204" pitchFamily="34" charset="0"/>
            </a:endParaRPr>
          </a:p>
          <a:p>
            <a:pPr marL="171450" marR="0" lvl="0" indent="-171450" algn="l" rtl="0">
              <a:spcBef>
                <a:spcPts val="0"/>
              </a:spcBef>
              <a:spcAft>
                <a:spcPts val="0"/>
              </a:spcAft>
              <a:buClr>
                <a:srgbClr val="000000"/>
              </a:buClr>
              <a:buSzPts val="1000"/>
              <a:buFont typeface="Arial"/>
              <a:buChar char="•"/>
            </a:pPr>
            <a:r>
              <a:rPr lang="en-US" sz="1000" b="1" dirty="0">
                <a:solidFill>
                  <a:srgbClr val="000000"/>
                </a:solidFill>
                <a:latin typeface="Century Gothic" panose="020B0502020202020204" pitchFamily="34" charset="0"/>
                <a:ea typeface="Century Gothic"/>
                <a:cs typeface="Century Gothic"/>
                <a:sym typeface="Century Gothic"/>
              </a:rPr>
              <a:t>47 </a:t>
            </a:r>
            <a:r>
              <a:rPr lang="en-US" sz="1000" dirty="0">
                <a:solidFill>
                  <a:srgbClr val="000000"/>
                </a:solidFill>
                <a:latin typeface="Century Gothic" panose="020B0502020202020204" pitchFamily="34" charset="0"/>
                <a:ea typeface="Century Gothic"/>
                <a:cs typeface="Century Gothic"/>
                <a:sym typeface="Century Gothic"/>
              </a:rPr>
              <a:t>states</a:t>
            </a:r>
            <a:r>
              <a:rPr lang="en-US" sz="1000" b="1" dirty="0">
                <a:solidFill>
                  <a:srgbClr val="000000"/>
                </a:solidFill>
                <a:latin typeface="Century Gothic" panose="020B0502020202020204" pitchFamily="34" charset="0"/>
                <a:ea typeface="Century Gothic"/>
                <a:cs typeface="Century Gothic"/>
                <a:sym typeface="Century Gothic"/>
              </a:rPr>
              <a:t> </a:t>
            </a:r>
            <a:r>
              <a:rPr lang="en-US" sz="1000" dirty="0">
                <a:solidFill>
                  <a:srgbClr val="000000"/>
                </a:solidFill>
                <a:latin typeface="Century Gothic" panose="020B0502020202020204" pitchFamily="34" charset="0"/>
                <a:ea typeface="Century Gothic"/>
                <a:cs typeface="Century Gothic"/>
                <a:sym typeface="Century Gothic"/>
              </a:rPr>
              <a:t>and</a:t>
            </a:r>
            <a:r>
              <a:rPr lang="en-US" sz="1000" b="1" dirty="0">
                <a:solidFill>
                  <a:srgbClr val="000000"/>
                </a:solidFill>
                <a:latin typeface="Century Gothic" panose="020B0502020202020204" pitchFamily="34" charset="0"/>
                <a:ea typeface="Century Gothic"/>
                <a:cs typeface="Century Gothic"/>
                <a:sym typeface="Century Gothic"/>
              </a:rPr>
              <a:t> 73 </a:t>
            </a:r>
            <a:r>
              <a:rPr lang="en-US" sz="1000" dirty="0">
                <a:solidFill>
                  <a:srgbClr val="000000"/>
                </a:solidFill>
                <a:latin typeface="Century Gothic" panose="020B0502020202020204" pitchFamily="34" charset="0"/>
                <a:ea typeface="Century Gothic"/>
                <a:cs typeface="Century Gothic"/>
                <a:sym typeface="Century Gothic"/>
              </a:rPr>
              <a:t>countries</a:t>
            </a:r>
            <a:r>
              <a:rPr lang="en-US" sz="1000" b="1" dirty="0">
                <a:solidFill>
                  <a:srgbClr val="000000"/>
                </a:solidFill>
                <a:latin typeface="Century Gothic" panose="020B0502020202020204" pitchFamily="34" charset="0"/>
                <a:ea typeface="Century Gothic"/>
                <a:cs typeface="Century Gothic"/>
                <a:sym typeface="Century Gothic"/>
              </a:rPr>
              <a:t> </a:t>
            </a:r>
            <a:endParaRPr dirty="0">
              <a:latin typeface="Century Gothic" panose="020B0502020202020204" pitchFamily="34" charset="0"/>
            </a:endParaRPr>
          </a:p>
          <a:p>
            <a:pPr marL="171450" marR="0" lvl="0" indent="-171450" algn="l" rtl="0">
              <a:spcBef>
                <a:spcPts val="0"/>
              </a:spcBef>
              <a:spcAft>
                <a:spcPts val="0"/>
              </a:spcAft>
              <a:buClr>
                <a:srgbClr val="000000"/>
              </a:buClr>
              <a:buSzPts val="1000"/>
              <a:buFont typeface="Arial"/>
              <a:buChar char="•"/>
            </a:pPr>
            <a:r>
              <a:rPr lang="en-US" sz="1000" b="1" dirty="0">
                <a:solidFill>
                  <a:srgbClr val="000000"/>
                </a:solidFill>
                <a:latin typeface="Century Gothic" panose="020B0502020202020204" pitchFamily="34" charset="0"/>
                <a:ea typeface="Century Gothic"/>
                <a:cs typeface="Century Gothic"/>
                <a:sym typeface="Century Gothic"/>
              </a:rPr>
              <a:t>57,000 </a:t>
            </a:r>
            <a:r>
              <a:rPr lang="en-US" sz="1000" dirty="0">
                <a:solidFill>
                  <a:srgbClr val="000000"/>
                </a:solidFill>
                <a:latin typeface="Century Gothic" panose="020B0502020202020204" pitchFamily="34" charset="0"/>
                <a:ea typeface="Century Gothic"/>
                <a:cs typeface="Century Gothic"/>
                <a:sym typeface="Century Gothic"/>
              </a:rPr>
              <a:t>partnering</a:t>
            </a:r>
            <a:r>
              <a:rPr lang="en-US" sz="1000" b="1" dirty="0">
                <a:solidFill>
                  <a:srgbClr val="000000"/>
                </a:solidFill>
                <a:latin typeface="Century Gothic" panose="020B0502020202020204" pitchFamily="34" charset="0"/>
                <a:ea typeface="Century Gothic"/>
                <a:cs typeface="Century Gothic"/>
                <a:sym typeface="Century Gothic"/>
              </a:rPr>
              <a:t> meetings </a:t>
            </a:r>
            <a:endParaRPr dirty="0">
              <a:latin typeface="Century Gothic" panose="020B0502020202020204" pitchFamily="34" charset="0"/>
            </a:endParaRPr>
          </a:p>
          <a:p>
            <a:pPr marL="171450" marR="0" lvl="0" indent="-171450" algn="l" rtl="0">
              <a:spcBef>
                <a:spcPts val="0"/>
              </a:spcBef>
              <a:spcAft>
                <a:spcPts val="0"/>
              </a:spcAft>
              <a:buClr>
                <a:srgbClr val="000000"/>
              </a:buClr>
              <a:buSzPts val="1000"/>
              <a:buFont typeface="Arial"/>
              <a:buChar char="•"/>
            </a:pPr>
            <a:r>
              <a:rPr lang="en-US" sz="1000" b="1" dirty="0">
                <a:solidFill>
                  <a:srgbClr val="000000"/>
                </a:solidFill>
                <a:latin typeface="Century Gothic" panose="020B0502020202020204" pitchFamily="34" charset="0"/>
                <a:ea typeface="Century Gothic"/>
                <a:cs typeface="Century Gothic"/>
                <a:sym typeface="Century Gothic"/>
              </a:rPr>
              <a:t>Diverse </a:t>
            </a:r>
            <a:r>
              <a:rPr lang="en-US" sz="1000" dirty="0">
                <a:solidFill>
                  <a:srgbClr val="000000"/>
                </a:solidFill>
                <a:latin typeface="Century Gothic" panose="020B0502020202020204" pitchFamily="34" charset="0"/>
                <a:ea typeface="Century Gothic"/>
                <a:cs typeface="Century Gothic"/>
                <a:sym typeface="Century Gothic"/>
              </a:rPr>
              <a:t>range</a:t>
            </a:r>
            <a:r>
              <a:rPr lang="en-US" sz="1000" b="1" dirty="0">
                <a:solidFill>
                  <a:srgbClr val="000000"/>
                </a:solidFill>
                <a:latin typeface="Century Gothic" panose="020B0502020202020204" pitchFamily="34" charset="0"/>
                <a:ea typeface="Century Gothic"/>
                <a:cs typeface="Century Gothic"/>
                <a:sym typeface="Century Gothic"/>
              </a:rPr>
              <a:t> </a:t>
            </a:r>
            <a:r>
              <a:rPr lang="en-US" sz="1000" dirty="0">
                <a:solidFill>
                  <a:srgbClr val="000000"/>
                </a:solidFill>
                <a:latin typeface="Century Gothic" panose="020B0502020202020204" pitchFamily="34" charset="0"/>
                <a:ea typeface="Century Gothic"/>
                <a:cs typeface="Century Gothic"/>
                <a:sym typeface="Century Gothic"/>
              </a:rPr>
              <a:t>of</a:t>
            </a:r>
            <a:r>
              <a:rPr lang="en-US" sz="1000" b="1" dirty="0">
                <a:solidFill>
                  <a:srgbClr val="000000"/>
                </a:solidFill>
                <a:latin typeface="Century Gothic" panose="020B0502020202020204" pitchFamily="34" charset="0"/>
                <a:ea typeface="Century Gothic"/>
                <a:cs typeface="Century Gothic"/>
                <a:sym typeface="Century Gothic"/>
              </a:rPr>
              <a:t> professionals</a:t>
            </a:r>
            <a:endParaRPr dirty="0">
              <a:latin typeface="Century Gothic" panose="020B0502020202020204" pitchFamily="34" charset="0"/>
            </a:endParaRPr>
          </a:p>
        </p:txBody>
      </p:sp>
      <p:sp>
        <p:nvSpPr>
          <p:cNvPr id="261" name="Google Shape;261;p2"/>
          <p:cNvSpPr txBox="1"/>
          <p:nvPr/>
        </p:nvSpPr>
        <p:spPr>
          <a:xfrm>
            <a:off x="2022035" y="4240731"/>
            <a:ext cx="1416576" cy="1938992"/>
          </a:xfrm>
          <a:prstGeom prst="rect">
            <a:avLst/>
          </a:prstGeom>
          <a:noFill/>
          <a:ln>
            <a:noFill/>
          </a:ln>
        </p:spPr>
        <p:txBody>
          <a:bodyPr spcFirstLastPara="1" wrap="square" lIns="91425" tIns="45700" rIns="91425" bIns="45700" anchor="t" anchorCtr="0">
            <a:spAutoFit/>
          </a:bodyPr>
          <a:lstStyle/>
          <a:p>
            <a:pPr marL="171450" marR="0" lvl="0" indent="-171450" algn="l" rtl="0">
              <a:spcBef>
                <a:spcPts val="0"/>
              </a:spcBef>
              <a:spcAft>
                <a:spcPts val="0"/>
              </a:spcAft>
              <a:buClr>
                <a:srgbClr val="000000"/>
              </a:buClr>
              <a:buSzPts val="1000"/>
              <a:buFont typeface="Arial"/>
              <a:buChar char="•"/>
            </a:pPr>
            <a:r>
              <a:rPr lang="en-US" sz="1000" b="1" dirty="0">
                <a:solidFill>
                  <a:srgbClr val="000000"/>
                </a:solidFill>
                <a:latin typeface="Century Gothic" panose="020B0502020202020204" pitchFamily="34" charset="0"/>
                <a:ea typeface="Century Gothic"/>
                <a:cs typeface="Century Gothic"/>
                <a:sym typeface="Century Gothic"/>
              </a:rPr>
              <a:t>Small startups </a:t>
            </a:r>
            <a:r>
              <a:rPr lang="en-US" sz="1000" dirty="0">
                <a:solidFill>
                  <a:srgbClr val="000000"/>
                </a:solidFill>
                <a:latin typeface="Century Gothic" panose="020B0502020202020204" pitchFamily="34" charset="0"/>
                <a:ea typeface="Century Gothic"/>
                <a:cs typeface="Century Gothic"/>
                <a:sym typeface="Century Gothic"/>
              </a:rPr>
              <a:t>attend</a:t>
            </a:r>
            <a:r>
              <a:rPr lang="en-US" sz="1000" b="1" dirty="0">
                <a:solidFill>
                  <a:srgbClr val="000000"/>
                </a:solidFill>
                <a:latin typeface="Century Gothic" panose="020B0502020202020204" pitchFamily="34" charset="0"/>
                <a:ea typeface="Century Gothic"/>
                <a:cs typeface="Century Gothic"/>
                <a:sym typeface="Century Gothic"/>
              </a:rPr>
              <a:t> </a:t>
            </a:r>
            <a:endParaRPr dirty="0">
              <a:latin typeface="Century Gothic" panose="020B0502020202020204" pitchFamily="34" charset="0"/>
            </a:endParaRPr>
          </a:p>
          <a:p>
            <a:pPr marL="171450" marR="0" lvl="0" indent="-171450" algn="l" rtl="0">
              <a:spcBef>
                <a:spcPts val="0"/>
              </a:spcBef>
              <a:spcAft>
                <a:spcPts val="0"/>
              </a:spcAft>
              <a:buClr>
                <a:srgbClr val="000000"/>
              </a:buClr>
              <a:buSzPts val="1000"/>
              <a:buFont typeface="Arial"/>
              <a:buChar char="•"/>
            </a:pPr>
            <a:r>
              <a:rPr lang="en-US" sz="1000" b="1" dirty="0">
                <a:solidFill>
                  <a:srgbClr val="000000"/>
                </a:solidFill>
                <a:latin typeface="Century Gothic" panose="020B0502020202020204" pitchFamily="34" charset="0"/>
                <a:ea typeface="Century Gothic"/>
                <a:cs typeface="Century Gothic"/>
                <a:sym typeface="Century Gothic"/>
              </a:rPr>
              <a:t>Networking </a:t>
            </a:r>
            <a:r>
              <a:rPr lang="en-US" sz="1000" dirty="0">
                <a:solidFill>
                  <a:srgbClr val="000000"/>
                </a:solidFill>
                <a:latin typeface="Century Gothic" panose="020B0502020202020204" pitchFamily="34" charset="0"/>
                <a:ea typeface="Century Gothic"/>
                <a:cs typeface="Century Gothic"/>
                <a:sym typeface="Century Gothic"/>
              </a:rPr>
              <a:t>and</a:t>
            </a:r>
            <a:r>
              <a:rPr lang="en-US" sz="1000" b="1" dirty="0">
                <a:solidFill>
                  <a:srgbClr val="000000"/>
                </a:solidFill>
                <a:latin typeface="Century Gothic" panose="020B0502020202020204" pitchFamily="34" charset="0"/>
                <a:ea typeface="Century Gothic"/>
                <a:cs typeface="Century Gothic"/>
                <a:sym typeface="Century Gothic"/>
              </a:rPr>
              <a:t> visibility</a:t>
            </a:r>
            <a:endParaRPr dirty="0">
              <a:latin typeface="Century Gothic" panose="020B0502020202020204" pitchFamily="34" charset="0"/>
            </a:endParaRPr>
          </a:p>
          <a:p>
            <a:pPr marL="171450" marR="0" lvl="0" indent="-171450" algn="l" rtl="0">
              <a:spcBef>
                <a:spcPts val="0"/>
              </a:spcBef>
              <a:spcAft>
                <a:spcPts val="0"/>
              </a:spcAft>
              <a:buClr>
                <a:srgbClr val="000000"/>
              </a:buClr>
              <a:buSzPts val="1000"/>
              <a:buFont typeface="Arial"/>
              <a:buChar char="•"/>
            </a:pPr>
            <a:r>
              <a:rPr lang="en-US" sz="1000" dirty="0">
                <a:solidFill>
                  <a:srgbClr val="000000"/>
                </a:solidFill>
                <a:latin typeface="Century Gothic" panose="020B0502020202020204" pitchFamily="34" charset="0"/>
                <a:ea typeface="Century Gothic"/>
                <a:cs typeface="Century Gothic"/>
                <a:sym typeface="Century Gothic"/>
              </a:rPr>
              <a:t>Showcase</a:t>
            </a:r>
            <a:r>
              <a:rPr lang="en-US" sz="1000" b="1" dirty="0">
                <a:solidFill>
                  <a:srgbClr val="000000"/>
                </a:solidFill>
                <a:latin typeface="Century Gothic" panose="020B0502020202020204" pitchFamily="34" charset="0"/>
                <a:ea typeface="Century Gothic"/>
                <a:cs typeface="Century Gothic"/>
                <a:sym typeface="Century Gothic"/>
              </a:rPr>
              <a:t> </a:t>
            </a:r>
            <a:r>
              <a:rPr lang="en-US" sz="1000" dirty="0">
                <a:solidFill>
                  <a:srgbClr val="000000"/>
                </a:solidFill>
                <a:latin typeface="Century Gothic" panose="020B0502020202020204" pitchFamily="34" charset="0"/>
                <a:ea typeface="Century Gothic"/>
                <a:cs typeface="Century Gothic"/>
                <a:sym typeface="Century Gothic"/>
              </a:rPr>
              <a:t>of</a:t>
            </a:r>
            <a:r>
              <a:rPr lang="en-US" sz="1000" b="1" dirty="0">
                <a:solidFill>
                  <a:srgbClr val="000000"/>
                </a:solidFill>
                <a:latin typeface="Century Gothic" panose="020B0502020202020204" pitchFamily="34" charset="0"/>
                <a:ea typeface="Century Gothic"/>
                <a:cs typeface="Century Gothic"/>
                <a:sym typeface="Century Gothic"/>
              </a:rPr>
              <a:t> regulatory </a:t>
            </a:r>
            <a:r>
              <a:rPr lang="en-US" sz="1000" dirty="0">
                <a:solidFill>
                  <a:srgbClr val="000000"/>
                </a:solidFill>
                <a:latin typeface="Century Gothic" panose="020B0502020202020204" pitchFamily="34" charset="0"/>
                <a:ea typeface="Century Gothic"/>
                <a:cs typeface="Century Gothic"/>
                <a:sym typeface="Century Gothic"/>
              </a:rPr>
              <a:t>services</a:t>
            </a:r>
            <a:endParaRPr dirty="0">
              <a:latin typeface="Century Gothic" panose="020B0502020202020204" pitchFamily="34" charset="0"/>
            </a:endParaRPr>
          </a:p>
          <a:p>
            <a:pPr marL="171450" marR="0" lvl="0" indent="-171450" algn="l" rtl="0">
              <a:spcBef>
                <a:spcPts val="0"/>
              </a:spcBef>
              <a:spcAft>
                <a:spcPts val="0"/>
              </a:spcAft>
              <a:buClr>
                <a:srgbClr val="000000"/>
              </a:buClr>
              <a:buSzPts val="1000"/>
              <a:buFont typeface="Arial"/>
              <a:buChar char="•"/>
            </a:pPr>
            <a:r>
              <a:rPr lang="en-US" sz="1000" b="1" dirty="0">
                <a:solidFill>
                  <a:srgbClr val="000000"/>
                </a:solidFill>
                <a:latin typeface="Century Gothic" panose="020B0502020202020204" pitchFamily="34" charset="0"/>
                <a:ea typeface="Century Gothic"/>
                <a:cs typeface="Century Gothic"/>
                <a:sym typeface="Century Gothic"/>
              </a:rPr>
              <a:t>Panels </a:t>
            </a:r>
            <a:r>
              <a:rPr lang="en-US" sz="1000" dirty="0">
                <a:solidFill>
                  <a:srgbClr val="000000"/>
                </a:solidFill>
                <a:latin typeface="Century Gothic" panose="020B0502020202020204" pitchFamily="34" charset="0"/>
                <a:ea typeface="Century Gothic"/>
                <a:cs typeface="Century Gothic"/>
                <a:sym typeface="Century Gothic"/>
              </a:rPr>
              <a:t>and</a:t>
            </a:r>
            <a:r>
              <a:rPr lang="en-US" sz="1000" b="1" dirty="0">
                <a:solidFill>
                  <a:srgbClr val="000000"/>
                </a:solidFill>
                <a:latin typeface="Century Gothic" panose="020B0502020202020204" pitchFamily="34" charset="0"/>
                <a:ea typeface="Century Gothic"/>
                <a:cs typeface="Century Gothic"/>
                <a:sym typeface="Century Gothic"/>
              </a:rPr>
              <a:t> presentations </a:t>
            </a:r>
            <a:endParaRPr dirty="0">
              <a:latin typeface="Century Gothic" panose="020B0502020202020204" pitchFamily="34" charset="0"/>
            </a:endParaRPr>
          </a:p>
          <a:p>
            <a:pPr marL="171450" marR="0" lvl="0" indent="-171450" algn="l" rtl="0">
              <a:spcBef>
                <a:spcPts val="0"/>
              </a:spcBef>
              <a:spcAft>
                <a:spcPts val="0"/>
              </a:spcAft>
              <a:buClr>
                <a:srgbClr val="000000"/>
              </a:buClr>
              <a:buSzPts val="1000"/>
              <a:buFont typeface="Arial"/>
              <a:buChar char="•"/>
            </a:pPr>
            <a:r>
              <a:rPr lang="en-US" sz="1000" b="1" dirty="0">
                <a:solidFill>
                  <a:srgbClr val="000000"/>
                </a:solidFill>
                <a:latin typeface="Century Gothic" panose="020B0502020202020204" pitchFamily="34" charset="0"/>
                <a:ea typeface="Century Gothic"/>
                <a:cs typeface="Century Gothic"/>
                <a:sym typeface="Century Gothic"/>
              </a:rPr>
              <a:t>4 day </a:t>
            </a:r>
            <a:r>
              <a:rPr lang="en-US" sz="1000" dirty="0">
                <a:solidFill>
                  <a:srgbClr val="000000"/>
                </a:solidFill>
                <a:latin typeface="Century Gothic" panose="020B0502020202020204" pitchFamily="34" charset="0"/>
                <a:ea typeface="Century Gothic"/>
                <a:cs typeface="Century Gothic"/>
                <a:sym typeface="Century Gothic"/>
              </a:rPr>
              <a:t>event</a:t>
            </a:r>
            <a:endParaRPr dirty="0">
              <a:latin typeface="Century Gothic" panose="020B0502020202020204" pitchFamily="34" charset="0"/>
            </a:endParaRPr>
          </a:p>
          <a:p>
            <a:pPr marL="171450" marR="0" lvl="0" indent="-107950" algn="l" rtl="0">
              <a:spcBef>
                <a:spcPts val="0"/>
              </a:spcBef>
              <a:spcAft>
                <a:spcPts val="0"/>
              </a:spcAft>
              <a:buClr>
                <a:schemeClr val="dk1"/>
              </a:buClr>
              <a:buSzPts val="1000"/>
              <a:buFont typeface="Arial"/>
              <a:buNone/>
            </a:pPr>
            <a:endParaRPr sz="1000">
              <a:solidFill>
                <a:srgbClr val="000000"/>
              </a:solidFill>
              <a:latin typeface="Century Gothic" panose="020B0502020202020204" pitchFamily="34" charset="0"/>
              <a:ea typeface="Century Gothic"/>
              <a:cs typeface="Century Gothic"/>
              <a:sym typeface="Century Gothic"/>
            </a:endParaRPr>
          </a:p>
          <a:p>
            <a:pPr marL="171450" marR="0" lvl="0" indent="-107950" algn="l" rtl="0">
              <a:spcBef>
                <a:spcPts val="0"/>
              </a:spcBef>
              <a:spcAft>
                <a:spcPts val="0"/>
              </a:spcAft>
              <a:buClr>
                <a:schemeClr val="dk1"/>
              </a:buClr>
              <a:buSzPts val="1000"/>
              <a:buFont typeface="Arial"/>
              <a:buNone/>
            </a:pPr>
            <a:endParaRPr sz="1000" b="1">
              <a:solidFill>
                <a:srgbClr val="000000"/>
              </a:solidFill>
              <a:latin typeface="Century Gothic" panose="020B0502020202020204" pitchFamily="34" charset="0"/>
              <a:ea typeface="Century Gothic"/>
              <a:cs typeface="Century Gothic"/>
              <a:sym typeface="Century Gothic"/>
            </a:endParaRPr>
          </a:p>
        </p:txBody>
      </p:sp>
      <p:sp>
        <p:nvSpPr>
          <p:cNvPr id="262" name="Google Shape;262;p2"/>
          <p:cNvSpPr txBox="1"/>
          <p:nvPr/>
        </p:nvSpPr>
        <p:spPr>
          <a:xfrm>
            <a:off x="3558640" y="4222392"/>
            <a:ext cx="1316548" cy="1631175"/>
          </a:xfrm>
          <a:prstGeom prst="rect">
            <a:avLst/>
          </a:prstGeom>
          <a:noFill/>
          <a:ln>
            <a:noFill/>
          </a:ln>
        </p:spPr>
        <p:txBody>
          <a:bodyPr spcFirstLastPara="1" wrap="square" lIns="91425" tIns="45700" rIns="91425" bIns="45700" anchor="t" anchorCtr="0">
            <a:spAutoFit/>
          </a:bodyPr>
          <a:lstStyle/>
          <a:p>
            <a:pPr marL="171450" marR="0" lvl="0" indent="-171450" algn="l" rtl="0">
              <a:spcBef>
                <a:spcPts val="0"/>
              </a:spcBef>
              <a:spcAft>
                <a:spcPts val="0"/>
              </a:spcAft>
              <a:buClr>
                <a:srgbClr val="000000"/>
              </a:buClr>
              <a:buSzPts val="1000"/>
              <a:buFont typeface="Arial"/>
              <a:buChar char="•"/>
            </a:pPr>
            <a:r>
              <a:rPr lang="en-US" sz="1000" dirty="0">
                <a:solidFill>
                  <a:srgbClr val="000000"/>
                </a:solidFill>
                <a:latin typeface="Century Gothic"/>
                <a:ea typeface="Century Gothic"/>
                <a:cs typeface="Century Gothic"/>
                <a:sym typeface="Century Gothic"/>
              </a:rPr>
              <a:t>Very </a:t>
            </a:r>
            <a:r>
              <a:rPr lang="en-US" sz="1000" b="1" dirty="0">
                <a:solidFill>
                  <a:srgbClr val="000000"/>
                </a:solidFill>
                <a:latin typeface="Century Gothic"/>
                <a:ea typeface="Century Gothic"/>
                <a:cs typeface="Century Gothic"/>
                <a:sym typeface="Century Gothic"/>
              </a:rPr>
              <a:t>large</a:t>
            </a:r>
            <a:endParaRPr lang="en-US" sz="1000" dirty="0">
              <a:solidFill>
                <a:srgbClr val="000000"/>
              </a:solidFill>
              <a:latin typeface="Century Gothic"/>
              <a:ea typeface="Century Gothic"/>
              <a:cs typeface="Century Gothic"/>
              <a:sym typeface="Century Gothic"/>
            </a:endParaRPr>
          </a:p>
          <a:p>
            <a:pPr marL="171450" indent="-171450">
              <a:buSzPts val="1000"/>
              <a:buFont typeface="Arial"/>
              <a:buChar char="•"/>
            </a:pPr>
            <a:r>
              <a:rPr lang="en-US" sz="1000" b="1" dirty="0">
                <a:solidFill>
                  <a:srgbClr val="000000"/>
                </a:solidFill>
                <a:latin typeface="Century Gothic"/>
                <a:ea typeface="Century Gothic"/>
                <a:cs typeface="Century Gothic"/>
                <a:sym typeface="Century Gothic"/>
              </a:rPr>
              <a:t>Competition</a:t>
            </a:r>
            <a:r>
              <a:rPr lang="en-US" sz="1000" dirty="0">
                <a:solidFill>
                  <a:srgbClr val="000000"/>
                </a:solidFill>
                <a:latin typeface="Century Gothic"/>
                <a:ea typeface="Century Gothic"/>
                <a:cs typeface="Century Gothic"/>
                <a:sym typeface="Century Gothic"/>
              </a:rPr>
              <a:t> attendance</a:t>
            </a:r>
            <a:r>
              <a:rPr lang="en-US" sz="1000" dirty="0">
                <a:latin typeface="Century Gothic"/>
                <a:ea typeface="Century Gothic"/>
                <a:cs typeface="Century Gothic"/>
                <a:sym typeface="Century Gothic"/>
              </a:rPr>
              <a:t> </a:t>
            </a:r>
            <a:endParaRPr lang="en-US" dirty="0">
              <a:latin typeface="Century Gothic" panose="020B0502020202020204" pitchFamily="34" charset="0"/>
            </a:endParaRPr>
          </a:p>
          <a:p>
            <a:pPr marL="171450" marR="0" lvl="0" indent="-171450" algn="l" rtl="0">
              <a:spcBef>
                <a:spcPts val="0"/>
              </a:spcBef>
              <a:spcAft>
                <a:spcPts val="0"/>
              </a:spcAft>
              <a:buClr>
                <a:srgbClr val="000000"/>
              </a:buClr>
              <a:buSzPts val="1000"/>
              <a:buFont typeface="Arial"/>
              <a:buChar char="•"/>
            </a:pPr>
            <a:r>
              <a:rPr lang="en-US" sz="1000" b="1" dirty="0">
                <a:solidFill>
                  <a:srgbClr val="000000"/>
                </a:solidFill>
                <a:latin typeface="Century Gothic"/>
                <a:ea typeface="Century Gothic"/>
                <a:cs typeface="Century Gothic"/>
                <a:sym typeface="Century Gothic"/>
              </a:rPr>
              <a:t>Variety</a:t>
            </a:r>
            <a:r>
              <a:rPr lang="en-US" sz="1000" dirty="0">
                <a:solidFill>
                  <a:srgbClr val="000000"/>
                </a:solidFill>
                <a:latin typeface="Century Gothic"/>
                <a:ea typeface="Century Gothic"/>
                <a:cs typeface="Century Gothic"/>
                <a:sym typeface="Century Gothic"/>
              </a:rPr>
              <a:t> of fields featured</a:t>
            </a:r>
            <a:endParaRPr lang="en-US" dirty="0">
              <a:latin typeface="Century Gothic"/>
            </a:endParaRPr>
          </a:p>
          <a:p>
            <a:pPr marL="171450" marR="0" lvl="0" indent="-171450" algn="l" rtl="0">
              <a:spcBef>
                <a:spcPts val="0"/>
              </a:spcBef>
              <a:spcAft>
                <a:spcPts val="0"/>
              </a:spcAft>
              <a:buClr>
                <a:srgbClr val="000000"/>
              </a:buClr>
              <a:buSzPts val="1000"/>
              <a:buFont typeface="Arial"/>
              <a:buChar char="•"/>
            </a:pPr>
            <a:r>
              <a:rPr lang="en-US" sz="1000" b="1" dirty="0">
                <a:solidFill>
                  <a:srgbClr val="000000"/>
                </a:solidFill>
                <a:latin typeface="Century Gothic"/>
                <a:ea typeface="Century Gothic"/>
                <a:cs typeface="Century Gothic"/>
                <a:sym typeface="Century Gothic"/>
              </a:rPr>
              <a:t>Cost</a:t>
            </a:r>
            <a:endParaRPr lang="en-US" dirty="0">
              <a:latin typeface="Century Gothic"/>
            </a:endParaRPr>
          </a:p>
          <a:p>
            <a:pPr marL="171450" marR="0" lvl="0" indent="-171450" algn="l" rtl="0">
              <a:spcBef>
                <a:spcPts val="0"/>
              </a:spcBef>
              <a:spcAft>
                <a:spcPts val="0"/>
              </a:spcAft>
              <a:buClr>
                <a:srgbClr val="000000"/>
              </a:buClr>
              <a:buSzPts val="1000"/>
              <a:buFont typeface="Arial"/>
              <a:buChar char="•"/>
            </a:pPr>
            <a:r>
              <a:rPr lang="en-US" sz="1000" b="1" dirty="0">
                <a:solidFill>
                  <a:srgbClr val="000000"/>
                </a:solidFill>
                <a:latin typeface="Century Gothic"/>
                <a:ea typeface="Century Gothic"/>
                <a:cs typeface="Century Gothic"/>
                <a:sym typeface="Century Gothic"/>
              </a:rPr>
              <a:t>Time</a:t>
            </a:r>
            <a:r>
              <a:rPr lang="en-US" sz="1000" dirty="0">
                <a:solidFill>
                  <a:srgbClr val="000000"/>
                </a:solidFill>
                <a:latin typeface="Century Gothic"/>
                <a:ea typeface="Century Gothic"/>
                <a:cs typeface="Century Gothic"/>
                <a:sym typeface="Century Gothic"/>
              </a:rPr>
              <a:t> commitment</a:t>
            </a:r>
            <a:endParaRPr lang="en-US" dirty="0">
              <a:latin typeface="Century Gothic"/>
            </a:endParaRPr>
          </a:p>
          <a:p>
            <a:pPr marL="171450" marR="0" lvl="0" indent="-171450" algn="l" rtl="0">
              <a:spcBef>
                <a:spcPts val="0"/>
              </a:spcBef>
              <a:spcAft>
                <a:spcPts val="0"/>
              </a:spcAft>
              <a:buClr>
                <a:srgbClr val="000000"/>
              </a:buClr>
              <a:buSzPts val="1000"/>
              <a:buFont typeface="Arial"/>
              <a:buChar char="•"/>
            </a:pPr>
            <a:r>
              <a:rPr lang="en-US" sz="1000" b="1" dirty="0">
                <a:solidFill>
                  <a:srgbClr val="000000"/>
                </a:solidFill>
                <a:latin typeface="Century Gothic"/>
                <a:ea typeface="Century Gothic"/>
                <a:cs typeface="Century Gothic"/>
                <a:sym typeface="Century Gothic"/>
              </a:rPr>
              <a:t>Lots</a:t>
            </a:r>
            <a:r>
              <a:rPr lang="en-US" sz="1000" dirty="0">
                <a:solidFill>
                  <a:srgbClr val="000000"/>
                </a:solidFill>
                <a:latin typeface="Century Gothic"/>
                <a:ea typeface="Century Gothic"/>
                <a:cs typeface="Century Gothic"/>
                <a:sym typeface="Century Gothic"/>
              </a:rPr>
              <a:t> of information</a:t>
            </a:r>
            <a:endParaRPr dirty="0">
              <a:latin typeface="Century Gothic"/>
            </a:endParaRPr>
          </a:p>
        </p:txBody>
      </p:sp>
      <p:sp>
        <p:nvSpPr>
          <p:cNvPr id="263" name="Google Shape;263;p2"/>
          <p:cNvSpPr txBox="1"/>
          <p:nvPr/>
        </p:nvSpPr>
        <p:spPr>
          <a:xfrm>
            <a:off x="770485" y="3375674"/>
            <a:ext cx="842171"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b="1" dirty="0">
                <a:solidFill>
                  <a:srgbClr val="000000"/>
                </a:solidFill>
                <a:latin typeface="Century Gothic" panose="020B0502020202020204" pitchFamily="34" charset="0"/>
                <a:ea typeface="Century Gothic"/>
                <a:cs typeface="Century Gothic"/>
                <a:sym typeface="Century Gothic"/>
              </a:rPr>
              <a:t>Statistics</a:t>
            </a:r>
            <a:endParaRPr sz="1800" dirty="0">
              <a:solidFill>
                <a:srgbClr val="000000"/>
              </a:solidFill>
              <a:latin typeface="Century Gothic" panose="020B0502020202020204" pitchFamily="34" charset="0"/>
              <a:sym typeface="Arial"/>
            </a:endParaRPr>
          </a:p>
        </p:txBody>
      </p:sp>
      <p:sp>
        <p:nvSpPr>
          <p:cNvPr id="264" name="Google Shape;264;p2"/>
          <p:cNvSpPr txBox="1"/>
          <p:nvPr/>
        </p:nvSpPr>
        <p:spPr>
          <a:xfrm>
            <a:off x="2089481" y="3379622"/>
            <a:ext cx="1297157" cy="27699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b="1" dirty="0">
                <a:solidFill>
                  <a:srgbClr val="000000"/>
                </a:solidFill>
                <a:latin typeface="Century Gothic" panose="020B0502020202020204" pitchFamily="34" charset="0"/>
                <a:ea typeface="Century Gothic"/>
                <a:cs typeface="Century Gothic"/>
                <a:sym typeface="Century Gothic"/>
              </a:rPr>
              <a:t>Benefits</a:t>
            </a:r>
            <a:endParaRPr sz="1800" dirty="0">
              <a:solidFill>
                <a:srgbClr val="000000"/>
              </a:solidFill>
              <a:latin typeface="Century Gothic" panose="020B0502020202020204" pitchFamily="34" charset="0"/>
              <a:sym typeface="Arial"/>
            </a:endParaRPr>
          </a:p>
        </p:txBody>
      </p:sp>
      <p:sp>
        <p:nvSpPr>
          <p:cNvPr id="265" name="Google Shape;265;p2"/>
          <p:cNvSpPr txBox="1"/>
          <p:nvPr/>
        </p:nvSpPr>
        <p:spPr>
          <a:xfrm>
            <a:off x="3635232" y="3375674"/>
            <a:ext cx="1149161" cy="27699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b="1" dirty="0">
                <a:solidFill>
                  <a:srgbClr val="000000"/>
                </a:solidFill>
                <a:latin typeface="Century Gothic" panose="020B0502020202020204" pitchFamily="34" charset="0"/>
                <a:ea typeface="Century Gothic"/>
                <a:cs typeface="Century Gothic"/>
                <a:sym typeface="Century Gothic"/>
              </a:rPr>
              <a:t>Withdraws</a:t>
            </a:r>
            <a:endParaRPr sz="1800" dirty="0">
              <a:solidFill>
                <a:srgbClr val="000000"/>
              </a:solidFill>
              <a:latin typeface="Century Gothic" panose="020B0502020202020204" pitchFamily="34" charset="0"/>
              <a:sym typeface="Arial"/>
            </a:endParaRPr>
          </a:p>
        </p:txBody>
      </p:sp>
      <p:sp>
        <p:nvSpPr>
          <p:cNvPr id="266" name="Google Shape;266;p2"/>
          <p:cNvSpPr txBox="1"/>
          <p:nvPr/>
        </p:nvSpPr>
        <p:spPr>
          <a:xfrm>
            <a:off x="5209661" y="3379209"/>
            <a:ext cx="1096422"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b="1" dirty="0">
                <a:solidFill>
                  <a:srgbClr val="000000"/>
                </a:solidFill>
                <a:latin typeface="Century Gothic" panose="020B0502020202020204" pitchFamily="34" charset="0"/>
                <a:ea typeface="Century Gothic"/>
                <a:cs typeface="Century Gothic"/>
                <a:sym typeface="Century Gothic"/>
              </a:rPr>
              <a:t>Application</a:t>
            </a:r>
            <a:endParaRPr sz="1800" dirty="0">
              <a:solidFill>
                <a:srgbClr val="000000"/>
              </a:solidFill>
              <a:latin typeface="Century Gothic" panose="020B0502020202020204" pitchFamily="34" charset="0"/>
              <a:sym typeface="Arial"/>
            </a:endParaRPr>
          </a:p>
        </p:txBody>
      </p:sp>
      <p:sp>
        <p:nvSpPr>
          <p:cNvPr id="267" name="Google Shape;267;p2"/>
          <p:cNvSpPr/>
          <p:nvPr/>
        </p:nvSpPr>
        <p:spPr>
          <a:xfrm>
            <a:off x="6456577" y="2700728"/>
            <a:ext cx="2146863" cy="333596"/>
          </a:xfrm>
          <a:prstGeom prst="roundRect">
            <a:avLst>
              <a:gd name="adj" fmla="val 16667"/>
            </a:avLst>
          </a:prstGeom>
          <a:solidFill>
            <a:schemeClr val="dk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dirty="0">
                <a:solidFill>
                  <a:srgbClr val="FFFFFF"/>
                </a:solidFill>
                <a:latin typeface="Century Gothic" panose="020B0502020202020204" pitchFamily="34" charset="0"/>
                <a:ea typeface="Century Gothic"/>
                <a:cs typeface="Century Gothic"/>
                <a:sym typeface="Century Gothic"/>
              </a:rPr>
              <a:t>Other Events from BIO</a:t>
            </a:r>
            <a:endParaRPr sz="1400" dirty="0">
              <a:solidFill>
                <a:srgbClr val="FFFFFF"/>
              </a:solidFill>
              <a:latin typeface="Century Gothic" panose="020B0502020202020204" pitchFamily="34" charset="0"/>
              <a:ea typeface="Century Gothic"/>
              <a:cs typeface="Century Gothic"/>
              <a:sym typeface="Century Gothic"/>
            </a:endParaRPr>
          </a:p>
        </p:txBody>
      </p:sp>
      <p:sp>
        <p:nvSpPr>
          <p:cNvPr id="268" name="Google Shape;268;p2"/>
          <p:cNvSpPr txBox="1"/>
          <p:nvPr/>
        </p:nvSpPr>
        <p:spPr>
          <a:xfrm>
            <a:off x="415940" y="6577921"/>
            <a:ext cx="1790897" cy="2308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900" dirty="0">
                <a:solidFill>
                  <a:srgbClr val="000000"/>
                </a:solidFill>
                <a:latin typeface="Century Gothic" panose="020B0502020202020204" pitchFamily="34" charset="0"/>
                <a:ea typeface="Century Gothic"/>
                <a:cs typeface="Century Gothic"/>
                <a:sym typeface="Century Gothic"/>
              </a:rPr>
              <a:t>Sources: </a:t>
            </a:r>
            <a:r>
              <a:rPr lang="en-US" sz="900" u="sng" dirty="0">
                <a:solidFill>
                  <a:srgbClr val="000000"/>
                </a:solidFill>
                <a:latin typeface="Century Gothic" panose="020B0502020202020204" pitchFamily="34" charset="0"/>
                <a:ea typeface="Century Gothic"/>
                <a:cs typeface="Century Gothic"/>
                <a:sym typeface="Century Gothic"/>
                <a:hlinkClick r:id="rId9">
                  <a:extLst>
                    <a:ext uri="{A12FA001-AC4F-418D-AE19-62706E023703}">
                      <ahyp:hlinkClr xmlns:ahyp="http://schemas.microsoft.com/office/drawing/2018/hyperlinkcolor" val="tx"/>
                    </a:ext>
                  </a:extLst>
                </a:hlinkClick>
              </a:rPr>
              <a:t>BIO</a:t>
            </a:r>
            <a:endParaRPr sz="900" dirty="0">
              <a:solidFill>
                <a:srgbClr val="000000"/>
              </a:solidFill>
              <a:latin typeface="Century Gothic" panose="020B0502020202020204" pitchFamily="34" charset="0"/>
              <a:ea typeface="Century Gothic"/>
              <a:cs typeface="Century Gothic"/>
              <a:sym typeface="Century Gothic"/>
            </a:endParaRPr>
          </a:p>
        </p:txBody>
      </p:sp>
      <p:pic>
        <p:nvPicPr>
          <p:cNvPr id="269" name="Google Shape;269;p2" descr="User network outline"/>
          <p:cNvPicPr preferRelativeResize="0"/>
          <p:nvPr/>
        </p:nvPicPr>
        <p:blipFill rotWithShape="1">
          <a:blip r:embed="rId10">
            <a:alphaModFix/>
          </a:blip>
          <a:srcRect/>
          <a:stretch/>
        </p:blipFill>
        <p:spPr>
          <a:xfrm>
            <a:off x="2483955" y="3606380"/>
            <a:ext cx="500727" cy="500727"/>
          </a:xfrm>
          <a:prstGeom prst="rect">
            <a:avLst/>
          </a:prstGeom>
          <a:noFill/>
          <a:ln>
            <a:noFill/>
          </a:ln>
        </p:spPr>
      </p:pic>
      <p:pic>
        <p:nvPicPr>
          <p:cNvPr id="270" name="Google Shape;270;p2" descr="Alarm clock outline"/>
          <p:cNvPicPr preferRelativeResize="0"/>
          <p:nvPr/>
        </p:nvPicPr>
        <p:blipFill rotWithShape="1">
          <a:blip r:embed="rId11">
            <a:alphaModFix/>
          </a:blip>
          <a:srcRect/>
          <a:stretch/>
        </p:blipFill>
        <p:spPr>
          <a:xfrm>
            <a:off x="3959912" y="3609163"/>
            <a:ext cx="516068" cy="516068"/>
          </a:xfrm>
          <a:prstGeom prst="rect">
            <a:avLst/>
          </a:prstGeom>
          <a:noFill/>
          <a:ln>
            <a:noFill/>
          </a:ln>
        </p:spPr>
      </p:pic>
      <p:grpSp>
        <p:nvGrpSpPr>
          <p:cNvPr id="271" name="Google Shape;271;p2"/>
          <p:cNvGrpSpPr/>
          <p:nvPr/>
        </p:nvGrpSpPr>
        <p:grpSpPr>
          <a:xfrm>
            <a:off x="6655241" y="3083982"/>
            <a:ext cx="1719538" cy="2795934"/>
            <a:chOff x="1272238" y="0"/>
            <a:chExt cx="1719538" cy="2795934"/>
          </a:xfrm>
        </p:grpSpPr>
        <p:sp>
          <p:nvSpPr>
            <p:cNvPr id="272" name="Google Shape;272;p2"/>
            <p:cNvSpPr/>
            <p:nvPr/>
          </p:nvSpPr>
          <p:spPr>
            <a:xfrm>
              <a:off x="1646018" y="0"/>
              <a:ext cx="1345758" cy="1345963"/>
            </a:xfrm>
            <a:custGeom>
              <a:avLst/>
              <a:gdLst/>
              <a:ahLst/>
              <a:cxnLst/>
              <a:rect l="l" t="t" r="r" b="b"/>
              <a:pathLst>
                <a:path w="120000" h="120000" extrusionOk="0">
                  <a:moveTo>
                    <a:pt x="8412" y="60000"/>
                  </a:moveTo>
                  <a:lnTo>
                    <a:pt x="8412" y="60000"/>
                  </a:lnTo>
                  <a:cubicBezTo>
                    <a:pt x="8412" y="32962"/>
                    <a:pt x="29287" y="10511"/>
                    <a:pt x="56253" y="8547"/>
                  </a:cubicBezTo>
                  <a:cubicBezTo>
                    <a:pt x="83219" y="6583"/>
                    <a:pt x="107126" y="25773"/>
                    <a:pt x="111044" y="52526"/>
                  </a:cubicBezTo>
                  <a:cubicBezTo>
                    <a:pt x="114961" y="79279"/>
                    <a:pt x="97559" y="104517"/>
                    <a:pt x="71162" y="110367"/>
                  </a:cubicBezTo>
                  <a:lnTo>
                    <a:pt x="70593" y="118429"/>
                  </a:lnTo>
                  <a:lnTo>
                    <a:pt x="56830" y="104890"/>
                  </a:lnTo>
                  <a:lnTo>
                    <a:pt x="72706" y="88508"/>
                  </a:lnTo>
                  <a:lnTo>
                    <a:pt x="72145" y="96445"/>
                  </a:lnTo>
                  <a:cubicBezTo>
                    <a:pt x="90761" y="90240"/>
                    <a:pt x="101708" y="70999"/>
                    <a:pt x="97532" y="51824"/>
                  </a:cubicBezTo>
                  <a:cubicBezTo>
                    <a:pt x="93356" y="32649"/>
                    <a:pt x="75399" y="19705"/>
                    <a:pt x="55889" y="21805"/>
                  </a:cubicBezTo>
                  <a:cubicBezTo>
                    <a:pt x="36379" y="23906"/>
                    <a:pt x="21588" y="40375"/>
                    <a:pt x="21588" y="60000"/>
                  </a:cubicBezTo>
                  <a:close/>
                </a:path>
              </a:pathLst>
            </a:custGeom>
            <a:noFill/>
            <a:ln w="254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entury Gothic" panose="020B0502020202020204" pitchFamily="34" charset="0"/>
              </a:endParaRPr>
            </a:p>
          </p:txBody>
        </p:sp>
        <p:sp>
          <p:nvSpPr>
            <p:cNvPr id="273" name="Google Shape;273;p2"/>
            <p:cNvSpPr/>
            <p:nvPr/>
          </p:nvSpPr>
          <p:spPr>
            <a:xfrm>
              <a:off x="1943474" y="485933"/>
              <a:ext cx="747811" cy="373816"/>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entury Gothic" panose="020B0502020202020204" pitchFamily="34" charset="0"/>
              </a:endParaRPr>
            </a:p>
          </p:txBody>
        </p:sp>
        <p:sp>
          <p:nvSpPr>
            <p:cNvPr id="274" name="Google Shape;274;p2"/>
            <p:cNvSpPr txBox="1"/>
            <p:nvPr/>
          </p:nvSpPr>
          <p:spPr>
            <a:xfrm>
              <a:off x="1943474" y="485933"/>
              <a:ext cx="747811" cy="373816"/>
            </a:xfrm>
            <a:prstGeom prst="rect">
              <a:avLst/>
            </a:prstGeom>
            <a:noFill/>
            <a:ln>
              <a:noFill/>
            </a:ln>
          </p:spPr>
          <p:txBody>
            <a:bodyPr spcFirstLastPara="1" wrap="square" lIns="15875" tIns="15875" rIns="15875" bIns="15875" anchor="ctr" anchorCtr="0">
              <a:noAutofit/>
            </a:bodyPr>
            <a:lstStyle/>
            <a:p>
              <a:pPr marL="0" marR="0" lvl="0" indent="0" algn="ctr" rtl="0">
                <a:lnSpc>
                  <a:spcPct val="90000"/>
                </a:lnSpc>
                <a:spcBef>
                  <a:spcPts val="0"/>
                </a:spcBef>
                <a:spcAft>
                  <a:spcPts val="0"/>
                </a:spcAft>
                <a:buClr>
                  <a:schemeClr val="dk1"/>
                </a:buClr>
                <a:buSzPts val="2500"/>
                <a:buFont typeface="Arial"/>
                <a:buNone/>
              </a:pPr>
              <a:endParaRPr sz="2500">
                <a:solidFill>
                  <a:schemeClr val="dk1"/>
                </a:solidFill>
                <a:latin typeface="Century Gothic" panose="020B0502020202020204" pitchFamily="34" charset="0"/>
                <a:sym typeface="Arial"/>
              </a:endParaRPr>
            </a:p>
          </p:txBody>
        </p:sp>
        <p:sp>
          <p:nvSpPr>
            <p:cNvPr id="275" name="Google Shape;275;p2"/>
            <p:cNvSpPr/>
            <p:nvPr/>
          </p:nvSpPr>
          <p:spPr>
            <a:xfrm>
              <a:off x="1272238" y="773355"/>
              <a:ext cx="1345758" cy="1345963"/>
            </a:xfrm>
            <a:custGeom>
              <a:avLst/>
              <a:gdLst/>
              <a:ahLst/>
              <a:cxnLst/>
              <a:rect l="l" t="t" r="r" b="b"/>
              <a:pathLst>
                <a:path w="120000" h="120000" extrusionOk="0">
                  <a:moveTo>
                    <a:pt x="96481" y="23524"/>
                  </a:moveTo>
                  <a:lnTo>
                    <a:pt x="87165" y="32840"/>
                  </a:lnTo>
                  <a:lnTo>
                    <a:pt x="87165" y="32840"/>
                  </a:lnTo>
                  <a:cubicBezTo>
                    <a:pt x="75945" y="21617"/>
                    <a:pt x="58981" y="18448"/>
                    <a:pt x="44467" y="24865"/>
                  </a:cubicBezTo>
                  <a:cubicBezTo>
                    <a:pt x="29954" y="31283"/>
                    <a:pt x="20881" y="45964"/>
                    <a:pt x="21631" y="61816"/>
                  </a:cubicBezTo>
                  <a:cubicBezTo>
                    <a:pt x="22381" y="77668"/>
                    <a:pt x="32801" y="91427"/>
                    <a:pt x="47855" y="96445"/>
                  </a:cubicBezTo>
                  <a:lnTo>
                    <a:pt x="47294" y="88508"/>
                  </a:lnTo>
                  <a:lnTo>
                    <a:pt x="63170" y="104890"/>
                  </a:lnTo>
                  <a:lnTo>
                    <a:pt x="49407" y="118429"/>
                  </a:lnTo>
                  <a:lnTo>
                    <a:pt x="48838" y="110367"/>
                  </a:lnTo>
                  <a:lnTo>
                    <a:pt x="48838" y="110367"/>
                  </a:lnTo>
                  <a:cubicBezTo>
                    <a:pt x="27395" y="105615"/>
                    <a:pt x="11311" y="87806"/>
                    <a:pt x="8761" y="65990"/>
                  </a:cubicBezTo>
                  <a:cubicBezTo>
                    <a:pt x="6211" y="44174"/>
                    <a:pt x="17753" y="23136"/>
                    <a:pt x="37522" y="13566"/>
                  </a:cubicBezTo>
                  <a:cubicBezTo>
                    <a:pt x="57291" y="3995"/>
                    <a:pt x="80952" y="7992"/>
                    <a:pt x="96481" y="23524"/>
                  </a:cubicBezTo>
                  <a:close/>
                </a:path>
              </a:pathLst>
            </a:custGeom>
            <a:noFill/>
            <a:ln w="254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entury Gothic" panose="020B0502020202020204" pitchFamily="34" charset="0"/>
              </a:endParaRPr>
            </a:p>
          </p:txBody>
        </p:sp>
        <p:sp>
          <p:nvSpPr>
            <p:cNvPr id="276" name="Google Shape;276;p2"/>
            <p:cNvSpPr/>
            <p:nvPr/>
          </p:nvSpPr>
          <p:spPr>
            <a:xfrm>
              <a:off x="1571211" y="1263762"/>
              <a:ext cx="747811" cy="373816"/>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entury Gothic" panose="020B0502020202020204" pitchFamily="34" charset="0"/>
              </a:endParaRPr>
            </a:p>
          </p:txBody>
        </p:sp>
        <p:sp>
          <p:nvSpPr>
            <p:cNvPr id="277" name="Google Shape;277;p2"/>
            <p:cNvSpPr txBox="1"/>
            <p:nvPr/>
          </p:nvSpPr>
          <p:spPr>
            <a:xfrm>
              <a:off x="1571211" y="1263762"/>
              <a:ext cx="747811" cy="373816"/>
            </a:xfrm>
            <a:prstGeom prst="rect">
              <a:avLst/>
            </a:prstGeom>
            <a:noFill/>
            <a:ln>
              <a:noFill/>
            </a:ln>
          </p:spPr>
          <p:txBody>
            <a:bodyPr spcFirstLastPara="1" wrap="square" lIns="15875" tIns="15875" rIns="15875" bIns="15875" anchor="ctr" anchorCtr="0">
              <a:noAutofit/>
            </a:bodyPr>
            <a:lstStyle/>
            <a:p>
              <a:pPr marL="0" marR="0" lvl="0" indent="0" algn="ctr" rtl="0">
                <a:lnSpc>
                  <a:spcPct val="90000"/>
                </a:lnSpc>
                <a:spcBef>
                  <a:spcPts val="0"/>
                </a:spcBef>
                <a:spcAft>
                  <a:spcPts val="0"/>
                </a:spcAft>
                <a:buClr>
                  <a:schemeClr val="dk1"/>
                </a:buClr>
                <a:buSzPts val="2500"/>
                <a:buFont typeface="Arial"/>
                <a:buNone/>
              </a:pPr>
              <a:endParaRPr sz="2500">
                <a:solidFill>
                  <a:schemeClr val="dk1"/>
                </a:solidFill>
                <a:latin typeface="Century Gothic" panose="020B0502020202020204" pitchFamily="34" charset="0"/>
                <a:sym typeface="Arial"/>
              </a:endParaRPr>
            </a:p>
          </p:txBody>
        </p:sp>
        <p:sp>
          <p:nvSpPr>
            <p:cNvPr id="278" name="Google Shape;278;p2"/>
            <p:cNvSpPr/>
            <p:nvPr/>
          </p:nvSpPr>
          <p:spPr>
            <a:xfrm>
              <a:off x="1741800" y="1639256"/>
              <a:ext cx="1156214" cy="1156678"/>
            </a:xfrm>
            <a:prstGeom prst="blockArc">
              <a:avLst>
                <a:gd name="adj1" fmla="val 13500000"/>
                <a:gd name="adj2" fmla="val 10800000"/>
                <a:gd name="adj3" fmla="val 12740"/>
              </a:avLst>
            </a:prstGeom>
            <a:noFill/>
            <a:ln w="254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entury Gothic" panose="020B0502020202020204" pitchFamily="34" charset="0"/>
              </a:endParaRPr>
            </a:p>
          </p:txBody>
        </p:sp>
        <p:sp>
          <p:nvSpPr>
            <p:cNvPr id="279" name="Google Shape;279;p2"/>
            <p:cNvSpPr/>
            <p:nvPr/>
          </p:nvSpPr>
          <p:spPr>
            <a:xfrm>
              <a:off x="1945244" y="2042710"/>
              <a:ext cx="747811" cy="373816"/>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entury Gothic" panose="020B0502020202020204" pitchFamily="34" charset="0"/>
              </a:endParaRPr>
            </a:p>
          </p:txBody>
        </p:sp>
        <p:sp>
          <p:nvSpPr>
            <p:cNvPr id="280" name="Google Shape;280;p2"/>
            <p:cNvSpPr txBox="1"/>
            <p:nvPr/>
          </p:nvSpPr>
          <p:spPr>
            <a:xfrm>
              <a:off x="1945244" y="2042710"/>
              <a:ext cx="747811" cy="373816"/>
            </a:xfrm>
            <a:prstGeom prst="rect">
              <a:avLst/>
            </a:prstGeom>
            <a:noFill/>
            <a:ln>
              <a:noFill/>
            </a:ln>
          </p:spPr>
          <p:txBody>
            <a:bodyPr spcFirstLastPara="1" wrap="square" lIns="15875" tIns="15875" rIns="15875" bIns="15875" anchor="ctr" anchorCtr="0">
              <a:noAutofit/>
            </a:bodyPr>
            <a:lstStyle/>
            <a:p>
              <a:pPr marL="0" marR="0" lvl="0" indent="0" algn="ctr" rtl="0">
                <a:lnSpc>
                  <a:spcPct val="90000"/>
                </a:lnSpc>
                <a:spcBef>
                  <a:spcPts val="0"/>
                </a:spcBef>
                <a:spcAft>
                  <a:spcPts val="0"/>
                </a:spcAft>
                <a:buClr>
                  <a:schemeClr val="dk1"/>
                </a:buClr>
                <a:buSzPts val="2500"/>
                <a:buFont typeface="Arial"/>
                <a:buNone/>
              </a:pPr>
              <a:endParaRPr sz="2500">
                <a:solidFill>
                  <a:schemeClr val="dk1"/>
                </a:solidFill>
                <a:latin typeface="Century Gothic" panose="020B0502020202020204" pitchFamily="34" charset="0"/>
                <a:sym typeface="Arial"/>
              </a:endParaRPr>
            </a:p>
          </p:txBody>
        </p:sp>
      </p:grpSp>
      <p:sp>
        <p:nvSpPr>
          <p:cNvPr id="281" name="Google Shape;281;p2"/>
          <p:cNvSpPr txBox="1"/>
          <p:nvPr/>
        </p:nvSpPr>
        <p:spPr>
          <a:xfrm>
            <a:off x="6821887" y="4321796"/>
            <a:ext cx="1034420"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900" b="1" dirty="0">
                <a:solidFill>
                  <a:srgbClr val="000000"/>
                </a:solidFill>
                <a:latin typeface="Century Gothic" panose="020B0502020202020204" pitchFamily="34" charset="0"/>
                <a:ea typeface="Century Gothic"/>
                <a:cs typeface="Century Gothic"/>
                <a:sym typeface="Century Gothic"/>
              </a:rPr>
              <a:t>Bio Investor Forum </a:t>
            </a:r>
            <a:endParaRPr dirty="0">
              <a:latin typeface="Century Gothic" panose="020B0502020202020204" pitchFamily="34" charset="0"/>
            </a:endParaRPr>
          </a:p>
        </p:txBody>
      </p:sp>
      <p:sp>
        <p:nvSpPr>
          <p:cNvPr id="282" name="Google Shape;282;p2"/>
          <p:cNvSpPr txBox="1"/>
          <p:nvPr/>
        </p:nvSpPr>
        <p:spPr>
          <a:xfrm>
            <a:off x="7226619" y="3425746"/>
            <a:ext cx="1034420" cy="50783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900" b="1" dirty="0">
                <a:solidFill>
                  <a:srgbClr val="000000"/>
                </a:solidFill>
                <a:latin typeface="Century Gothic" panose="020B0502020202020204" pitchFamily="34" charset="0"/>
                <a:ea typeface="Century Gothic"/>
                <a:cs typeface="Century Gothic"/>
                <a:sym typeface="Century Gothic"/>
              </a:rPr>
              <a:t>Bio International Convention</a:t>
            </a:r>
            <a:endParaRPr dirty="0">
              <a:latin typeface="Century Gothic" panose="020B0502020202020204" pitchFamily="34" charset="0"/>
            </a:endParaRPr>
          </a:p>
        </p:txBody>
      </p:sp>
      <p:sp>
        <p:nvSpPr>
          <p:cNvPr id="283" name="Google Shape;283;p2"/>
          <p:cNvSpPr txBox="1"/>
          <p:nvPr/>
        </p:nvSpPr>
        <p:spPr>
          <a:xfrm>
            <a:off x="7292438" y="5063244"/>
            <a:ext cx="809465"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900" b="1" dirty="0">
                <a:solidFill>
                  <a:srgbClr val="000000"/>
                </a:solidFill>
                <a:latin typeface="Century Gothic" panose="020B0502020202020204" pitchFamily="34" charset="0"/>
                <a:ea typeface="Century Gothic"/>
                <a:cs typeface="Century Gothic"/>
                <a:sym typeface="Century Gothic"/>
              </a:rPr>
              <a:t>Bio Partnering</a:t>
            </a:r>
            <a:endParaRPr dirty="0">
              <a:latin typeface="Century Gothic" panose="020B0502020202020204" pitchFamily="34" charset="0"/>
            </a:endParaRPr>
          </a:p>
        </p:txBody>
      </p:sp>
      <p:pic>
        <p:nvPicPr>
          <p:cNvPr id="4" name="Picture 2" descr="Cardinal Health Logo and symbol, meaning, history, PNG">
            <a:extLst>
              <a:ext uri="{FF2B5EF4-FFF2-40B4-BE49-F238E27FC236}">
                <a16:creationId xmlns:a16="http://schemas.microsoft.com/office/drawing/2014/main" id="{017A3CD8-F8D2-9DFA-8F28-1F791FB85827}"/>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0" y="79830"/>
            <a:ext cx="1168400" cy="734916"/>
          </a:xfrm>
          <a:prstGeom prst="rect">
            <a:avLst/>
          </a:prstGeom>
          <a:noFill/>
          <a:extLst>
            <a:ext uri="{909E8E84-426E-40DD-AFC4-6F175D3DCCD1}">
              <a14:hiddenFill xmlns:a14="http://schemas.microsoft.com/office/drawing/2010/main">
                <a:solidFill>
                  <a:srgbClr val="FFFFFF"/>
                </a:solidFill>
              </a14:hiddenFill>
            </a:ext>
          </a:extLst>
        </p:spPr>
      </p:pic>
      <p:sp>
        <p:nvSpPr>
          <p:cNvPr id="5" name="Google Shape;450;g20fd3f00fcd_0_84">
            <a:extLst>
              <a:ext uri="{FF2B5EF4-FFF2-40B4-BE49-F238E27FC236}">
                <a16:creationId xmlns:a16="http://schemas.microsoft.com/office/drawing/2014/main" id="{3658B342-239A-BA79-7F1F-14CC85700D1D}"/>
              </a:ext>
            </a:extLst>
          </p:cNvPr>
          <p:cNvSpPr txBox="1">
            <a:spLocks/>
          </p:cNvSpPr>
          <p:nvPr/>
        </p:nvSpPr>
        <p:spPr>
          <a:xfrm>
            <a:off x="1142400" y="161762"/>
            <a:ext cx="6859200" cy="676500"/>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lt1"/>
              </a:buClr>
              <a:buSzPts val="3000"/>
              <a:buFont typeface="Century Gothic"/>
              <a:buNone/>
              <a:defRPr sz="30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dirty="0">
                <a:latin typeface="Century Gothic" panose="020B0502020202020204" pitchFamily="34" charset="0"/>
              </a:rPr>
              <a:t>Bio International Convention</a:t>
            </a:r>
          </a:p>
        </p:txBody>
      </p:sp>
      <p:sp>
        <p:nvSpPr>
          <p:cNvPr id="2" name="Google Shape;321;p4">
            <a:extLst>
              <a:ext uri="{FF2B5EF4-FFF2-40B4-BE49-F238E27FC236}">
                <a16:creationId xmlns:a16="http://schemas.microsoft.com/office/drawing/2014/main" id="{1B332A67-324A-E0B6-DB4B-25B39655BB04}"/>
              </a:ext>
            </a:extLst>
          </p:cNvPr>
          <p:cNvSpPr txBox="1">
            <a:spLocks noGrp="1"/>
          </p:cNvSpPr>
          <p:nvPr>
            <p:ph type="sldNum" idx="12"/>
          </p:nvPr>
        </p:nvSpPr>
        <p:spPr>
          <a:xfrm>
            <a:off x="7873999" y="6615400"/>
            <a:ext cx="851865" cy="246221"/>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000"/>
              <a:buFont typeface="Arial"/>
              <a:buNone/>
            </a:pPr>
            <a:fld id="{00000000-1234-1234-1234-123412341234}" type="slidenum">
              <a:rPr lang="en-US" sz="1000" b="0" i="0" u="none" strike="noStrike" cap="none" dirty="0">
                <a:solidFill>
                  <a:srgbClr val="000000"/>
                </a:solidFill>
                <a:latin typeface="Century Gothic" panose="020B0502020202020204" pitchFamily="34" charset="0"/>
                <a:sym typeface="Century Gothic"/>
              </a:rPr>
              <a:t>15</a:t>
            </a:fld>
            <a:endParaRPr sz="1000" b="0" i="0" u="none" strike="noStrike" cap="none" dirty="0">
              <a:solidFill>
                <a:srgbClr val="000000"/>
              </a:solidFill>
              <a:latin typeface="Century Gothic" panose="020B0502020202020204" pitchFamily="34" charset="0"/>
              <a:sym typeface="Century Gothic"/>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grpSp>
        <p:nvGrpSpPr>
          <p:cNvPr id="288" name="Google Shape;288;g261927a01be_0_72"/>
          <p:cNvGrpSpPr/>
          <p:nvPr/>
        </p:nvGrpSpPr>
        <p:grpSpPr>
          <a:xfrm>
            <a:off x="451162" y="1394466"/>
            <a:ext cx="8274836" cy="4064000"/>
            <a:chOff x="0" y="0"/>
            <a:chExt cx="8274836" cy="4064000"/>
          </a:xfrm>
        </p:grpSpPr>
        <p:sp>
          <p:nvSpPr>
            <p:cNvPr id="289" name="Google Shape;289;g261927a01be_0_72"/>
            <p:cNvSpPr/>
            <p:nvPr/>
          </p:nvSpPr>
          <p:spPr>
            <a:xfrm rot="-5400000">
              <a:off x="1052700" y="-1052600"/>
              <a:ext cx="2031900" cy="4137300"/>
            </a:xfrm>
            <a:prstGeom prst="round1Rect">
              <a:avLst>
                <a:gd name="adj" fmla="val 16667"/>
              </a:avLst>
            </a:prstGeom>
            <a:noFill/>
            <a:ln w="254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Century Gothic" panose="020B0502020202020204" pitchFamily="34" charset="0"/>
              </a:endParaRPr>
            </a:p>
          </p:txBody>
        </p:sp>
        <p:sp>
          <p:nvSpPr>
            <p:cNvPr id="290" name="Google Shape;290;g261927a01be_0_72"/>
            <p:cNvSpPr txBox="1"/>
            <p:nvPr/>
          </p:nvSpPr>
          <p:spPr>
            <a:xfrm>
              <a:off x="0" y="0"/>
              <a:ext cx="4137300" cy="1524000"/>
            </a:xfrm>
            <a:prstGeom prst="rect">
              <a:avLst/>
            </a:prstGeom>
            <a:noFill/>
            <a:ln>
              <a:noFill/>
            </a:ln>
          </p:spPr>
          <p:txBody>
            <a:bodyPr spcFirstLastPara="1" wrap="square" lIns="85325" tIns="85325" rIns="85325" bIns="85325" anchor="ctr" anchorCtr="0">
              <a:noAutofit/>
            </a:bodyPr>
            <a:lstStyle/>
            <a:p>
              <a:pPr marL="0" marR="0" lvl="0" indent="0" algn="ctr" rtl="0">
                <a:lnSpc>
                  <a:spcPct val="90000"/>
                </a:lnSpc>
                <a:spcBef>
                  <a:spcPts val="0"/>
                </a:spcBef>
                <a:spcAft>
                  <a:spcPts val="0"/>
                </a:spcAft>
                <a:buClr>
                  <a:srgbClr val="000000"/>
                </a:buClr>
                <a:buSzPts val="1200"/>
                <a:buFont typeface="Arial"/>
                <a:buNone/>
              </a:pPr>
              <a:r>
                <a:rPr lang="en-US" sz="1200" b="1" i="0" u="none" strike="noStrike" cap="none" dirty="0">
                  <a:solidFill>
                    <a:schemeClr val="tx1"/>
                  </a:solidFill>
                  <a:latin typeface="Century Gothic" panose="020B0502020202020204" pitchFamily="34" charset="0"/>
                  <a:ea typeface="Century Gothic"/>
                  <a:cs typeface="Century Gothic"/>
                  <a:sym typeface="Century Gothic"/>
                </a:rPr>
                <a:t>Wide Reach</a:t>
              </a:r>
              <a:r>
                <a:rPr lang="en-US" sz="1200" b="0" i="0" u="none" strike="noStrike" cap="none" dirty="0">
                  <a:solidFill>
                    <a:schemeClr val="tx1"/>
                  </a:solidFill>
                  <a:latin typeface="Century Gothic" panose="020B0502020202020204" pitchFamily="34" charset="0"/>
                  <a:ea typeface="Century Gothic"/>
                  <a:cs typeface="Century Gothic"/>
                  <a:sym typeface="Century Gothic"/>
                </a:rPr>
                <a:t>: </a:t>
              </a:r>
              <a:endParaRPr dirty="0">
                <a:solidFill>
                  <a:schemeClr val="tx1"/>
                </a:solidFill>
                <a:latin typeface="Century Gothic" panose="020B0502020202020204" pitchFamily="34" charset="0"/>
              </a:endParaRPr>
            </a:p>
            <a:p>
              <a:pPr marL="0" marR="0" lvl="0" indent="0" algn="ctr" rtl="0">
                <a:lnSpc>
                  <a:spcPct val="90000"/>
                </a:lnSpc>
                <a:spcBef>
                  <a:spcPts val="420"/>
                </a:spcBef>
                <a:spcAft>
                  <a:spcPts val="0"/>
                </a:spcAft>
                <a:buClr>
                  <a:srgbClr val="000000"/>
                </a:buClr>
                <a:buSzPts val="1200"/>
                <a:buFont typeface="Arial"/>
                <a:buNone/>
              </a:pPr>
              <a:r>
                <a:rPr lang="en-US" sz="1200" b="0" i="0" u="none" strike="noStrike" cap="none" dirty="0">
                  <a:solidFill>
                    <a:schemeClr val="tx1"/>
                  </a:solidFill>
                  <a:latin typeface="Century Gothic" panose="020B0502020202020204" pitchFamily="34" charset="0"/>
                  <a:ea typeface="Century Gothic"/>
                  <a:cs typeface="Century Gothic"/>
                  <a:sym typeface="Century Gothic"/>
                </a:rPr>
                <a:t>-</a:t>
              </a:r>
              <a:r>
                <a:rPr lang="en-US" sz="1200" b="1" i="0" u="none" strike="noStrike" cap="none" dirty="0">
                  <a:solidFill>
                    <a:schemeClr val="tx1"/>
                  </a:solidFill>
                  <a:latin typeface="Century Gothic" panose="020B0502020202020204" pitchFamily="34" charset="0"/>
                  <a:ea typeface="Century Gothic"/>
                  <a:cs typeface="Century Gothic"/>
                  <a:sym typeface="Century Gothic"/>
                </a:rPr>
                <a:t> Vast</a:t>
              </a:r>
              <a:r>
                <a:rPr lang="en-US" sz="1200" b="0" i="0" u="none" strike="noStrike" cap="none" dirty="0">
                  <a:solidFill>
                    <a:schemeClr val="tx1"/>
                  </a:solidFill>
                  <a:latin typeface="Century Gothic" panose="020B0502020202020204" pitchFamily="34" charset="0"/>
                  <a:ea typeface="Century Gothic"/>
                  <a:cs typeface="Century Gothic"/>
                  <a:sym typeface="Century Gothic"/>
                </a:rPr>
                <a:t> user base = ideal medium to reach a broad and </a:t>
              </a:r>
              <a:r>
                <a:rPr lang="en-US" sz="1200" b="1" i="0" u="none" strike="noStrike" cap="none" dirty="0">
                  <a:solidFill>
                    <a:schemeClr val="tx1"/>
                  </a:solidFill>
                  <a:latin typeface="Century Gothic" panose="020B0502020202020204" pitchFamily="34" charset="0"/>
                  <a:ea typeface="Century Gothic"/>
                  <a:cs typeface="Century Gothic"/>
                  <a:sym typeface="Century Gothic"/>
                </a:rPr>
                <a:t>diverse</a:t>
              </a:r>
              <a:r>
                <a:rPr lang="en-US" sz="1200" b="0" i="0" u="none" strike="noStrike" cap="none" dirty="0">
                  <a:solidFill>
                    <a:schemeClr val="tx1"/>
                  </a:solidFill>
                  <a:latin typeface="Century Gothic" panose="020B0502020202020204" pitchFamily="34" charset="0"/>
                  <a:ea typeface="Century Gothic"/>
                  <a:cs typeface="Century Gothic"/>
                  <a:sym typeface="Century Gothic"/>
                </a:rPr>
                <a:t> audience. </a:t>
              </a:r>
              <a:endParaRPr dirty="0">
                <a:solidFill>
                  <a:schemeClr val="tx1"/>
                </a:solidFill>
                <a:latin typeface="Century Gothic" panose="020B0502020202020204" pitchFamily="34" charset="0"/>
              </a:endParaRPr>
            </a:p>
            <a:p>
              <a:pPr marL="0" marR="0" lvl="0" indent="0" algn="ctr" rtl="0">
                <a:lnSpc>
                  <a:spcPct val="90000"/>
                </a:lnSpc>
                <a:spcBef>
                  <a:spcPts val="420"/>
                </a:spcBef>
                <a:spcAft>
                  <a:spcPts val="0"/>
                </a:spcAft>
                <a:buClr>
                  <a:srgbClr val="000000"/>
                </a:buClr>
                <a:buSzPts val="1200"/>
                <a:buFont typeface="Arial"/>
                <a:buNone/>
              </a:pPr>
              <a:r>
                <a:rPr lang="en-US" sz="1200" b="0" i="0" u="none" strike="noStrike" cap="none" dirty="0">
                  <a:solidFill>
                    <a:schemeClr val="tx1"/>
                  </a:solidFill>
                  <a:latin typeface="Century Gothic" panose="020B0502020202020204" pitchFamily="34" charset="0"/>
                  <a:ea typeface="Century Gothic"/>
                  <a:cs typeface="Century Gothic"/>
                  <a:sym typeface="Century Gothic"/>
                </a:rPr>
                <a:t>- Good for biopharmaceutical companies looking to </a:t>
              </a:r>
              <a:r>
                <a:rPr lang="en-US" sz="1200" b="1" i="0" u="none" strike="noStrike" cap="none" dirty="0">
                  <a:solidFill>
                    <a:schemeClr val="tx1"/>
                  </a:solidFill>
                  <a:latin typeface="Century Gothic" panose="020B0502020202020204" pitchFamily="34" charset="0"/>
                  <a:ea typeface="Century Gothic"/>
                  <a:cs typeface="Century Gothic"/>
                  <a:sym typeface="Century Gothic"/>
                </a:rPr>
                <a:t>engage</a:t>
              </a:r>
              <a:r>
                <a:rPr lang="en-US" sz="1200" b="0" i="0" u="none" strike="noStrike" cap="none" dirty="0">
                  <a:solidFill>
                    <a:schemeClr val="tx1"/>
                  </a:solidFill>
                  <a:latin typeface="Century Gothic" panose="020B0502020202020204" pitchFamily="34" charset="0"/>
                  <a:ea typeface="Century Gothic"/>
                  <a:cs typeface="Century Gothic"/>
                  <a:sym typeface="Century Gothic"/>
                </a:rPr>
                <a:t> with other businesses, healthcare professionals, researchers, and collaborators.</a:t>
              </a:r>
              <a:endParaRPr sz="1200" b="0" i="0" u="none" strike="noStrike" cap="none" dirty="0">
                <a:solidFill>
                  <a:schemeClr val="tx1"/>
                </a:solidFill>
                <a:latin typeface="Century Gothic" panose="020B0502020202020204" pitchFamily="34" charset="0"/>
                <a:sym typeface="Arial"/>
              </a:endParaRPr>
            </a:p>
          </p:txBody>
        </p:sp>
        <p:sp>
          <p:nvSpPr>
            <p:cNvPr id="291" name="Google Shape;291;g261927a01be_0_72"/>
            <p:cNvSpPr/>
            <p:nvPr/>
          </p:nvSpPr>
          <p:spPr>
            <a:xfrm>
              <a:off x="4137418" y="0"/>
              <a:ext cx="4137300" cy="2031900"/>
            </a:xfrm>
            <a:prstGeom prst="round1Rect">
              <a:avLst>
                <a:gd name="adj" fmla="val 16667"/>
              </a:avLst>
            </a:prstGeom>
            <a:noFill/>
            <a:ln w="254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Century Gothic" panose="020B0502020202020204" pitchFamily="34" charset="0"/>
              </a:endParaRPr>
            </a:p>
          </p:txBody>
        </p:sp>
        <p:sp>
          <p:nvSpPr>
            <p:cNvPr id="292" name="Google Shape;292;g261927a01be_0_72"/>
            <p:cNvSpPr txBox="1"/>
            <p:nvPr/>
          </p:nvSpPr>
          <p:spPr>
            <a:xfrm>
              <a:off x="4137418" y="0"/>
              <a:ext cx="4137300" cy="1524000"/>
            </a:xfrm>
            <a:prstGeom prst="rect">
              <a:avLst/>
            </a:prstGeom>
            <a:noFill/>
            <a:ln>
              <a:noFill/>
            </a:ln>
          </p:spPr>
          <p:txBody>
            <a:bodyPr spcFirstLastPara="1" wrap="square" lIns="85325" tIns="85325" rIns="85325" bIns="85325" anchor="ctr" anchorCtr="0">
              <a:noAutofit/>
            </a:bodyPr>
            <a:lstStyle/>
            <a:p>
              <a:pPr marL="0" marR="0" lvl="0" indent="0" algn="ctr" rtl="0">
                <a:lnSpc>
                  <a:spcPct val="90000"/>
                </a:lnSpc>
                <a:spcBef>
                  <a:spcPts val="0"/>
                </a:spcBef>
                <a:spcAft>
                  <a:spcPts val="0"/>
                </a:spcAft>
                <a:buClr>
                  <a:srgbClr val="000000"/>
                </a:buClr>
                <a:buSzPts val="1200"/>
                <a:buFont typeface="Arial"/>
                <a:buNone/>
              </a:pPr>
              <a:r>
                <a:rPr lang="en-US" sz="1200" b="1" i="0" u="none" strike="noStrike" cap="none" dirty="0">
                  <a:solidFill>
                    <a:schemeClr val="tx1"/>
                  </a:solidFill>
                  <a:latin typeface="Century Gothic" panose="020B0502020202020204" pitchFamily="34" charset="0"/>
                  <a:ea typeface="Century Gothic"/>
                  <a:cs typeface="Century Gothic"/>
                  <a:sym typeface="Century Gothic"/>
                </a:rPr>
                <a:t>Content Sharing</a:t>
              </a:r>
              <a:r>
                <a:rPr lang="en-US" sz="1200" b="0" i="0" u="none" strike="noStrike" cap="none" dirty="0">
                  <a:solidFill>
                    <a:schemeClr val="tx1"/>
                  </a:solidFill>
                  <a:latin typeface="Century Gothic" panose="020B0502020202020204" pitchFamily="34" charset="0"/>
                  <a:ea typeface="Century Gothic"/>
                  <a:cs typeface="Century Gothic"/>
                  <a:sym typeface="Century Gothic"/>
                </a:rPr>
                <a:t>: </a:t>
              </a:r>
              <a:endParaRPr dirty="0">
                <a:solidFill>
                  <a:schemeClr val="tx1"/>
                </a:solidFill>
                <a:latin typeface="Century Gothic" panose="020B0502020202020204" pitchFamily="34" charset="0"/>
              </a:endParaRPr>
            </a:p>
            <a:p>
              <a:pPr marL="0" marR="0" lvl="0" indent="0" algn="ctr" rtl="0">
                <a:lnSpc>
                  <a:spcPct val="90000"/>
                </a:lnSpc>
                <a:spcBef>
                  <a:spcPts val="420"/>
                </a:spcBef>
                <a:spcAft>
                  <a:spcPts val="0"/>
                </a:spcAft>
                <a:buClr>
                  <a:srgbClr val="000000"/>
                </a:buClr>
                <a:buSzPts val="1200"/>
                <a:buFont typeface="Arial"/>
                <a:buNone/>
              </a:pPr>
              <a:r>
                <a:rPr lang="en-US" sz="1200" b="0" i="0" u="none" strike="noStrike" cap="none" dirty="0">
                  <a:solidFill>
                    <a:schemeClr val="tx1"/>
                  </a:solidFill>
                  <a:latin typeface="Century Gothic" panose="020B0502020202020204" pitchFamily="34" charset="0"/>
                  <a:ea typeface="Century Gothic"/>
                  <a:cs typeface="Century Gothic"/>
                  <a:sym typeface="Century Gothic"/>
                </a:rPr>
                <a:t>- Sharing </a:t>
              </a:r>
              <a:r>
                <a:rPr lang="en-US" sz="1200" b="1" i="0" u="none" strike="noStrike" cap="none" dirty="0">
                  <a:solidFill>
                    <a:schemeClr val="tx1"/>
                  </a:solidFill>
                  <a:latin typeface="Century Gothic" panose="020B0502020202020204" pitchFamily="34" charset="0"/>
                  <a:ea typeface="Century Gothic"/>
                  <a:cs typeface="Century Gothic"/>
                  <a:sym typeface="Century Gothic"/>
                </a:rPr>
                <a:t>valuable</a:t>
              </a:r>
              <a:r>
                <a:rPr lang="en-US" sz="1200" b="0" i="0" u="none" strike="noStrike" cap="none" dirty="0">
                  <a:solidFill>
                    <a:schemeClr val="tx1"/>
                  </a:solidFill>
                  <a:latin typeface="Century Gothic" panose="020B0502020202020204" pitchFamily="34" charset="0"/>
                  <a:ea typeface="Century Gothic"/>
                  <a:cs typeface="Century Gothic"/>
                  <a:sym typeface="Century Gothic"/>
                </a:rPr>
                <a:t> content </a:t>
              </a:r>
              <a:endParaRPr dirty="0">
                <a:solidFill>
                  <a:schemeClr val="tx1"/>
                </a:solidFill>
                <a:latin typeface="Century Gothic" panose="020B0502020202020204" pitchFamily="34" charset="0"/>
              </a:endParaRPr>
            </a:p>
            <a:p>
              <a:pPr marL="0" marR="0" lvl="0" indent="0" algn="ctr" rtl="0">
                <a:lnSpc>
                  <a:spcPct val="90000"/>
                </a:lnSpc>
                <a:spcBef>
                  <a:spcPts val="420"/>
                </a:spcBef>
                <a:spcAft>
                  <a:spcPts val="0"/>
                </a:spcAft>
                <a:buClr>
                  <a:srgbClr val="000000"/>
                </a:buClr>
                <a:buSzPts val="1200"/>
                <a:buFont typeface="Arial"/>
                <a:buNone/>
              </a:pPr>
              <a:r>
                <a:rPr lang="en-US" sz="1200" b="0" i="0" u="none" strike="noStrike" cap="none" dirty="0">
                  <a:solidFill>
                    <a:schemeClr val="tx1"/>
                  </a:solidFill>
                  <a:latin typeface="Century Gothic" panose="020B0502020202020204" pitchFamily="34" charset="0"/>
                  <a:ea typeface="Century Gothic"/>
                  <a:cs typeface="Century Gothic"/>
                  <a:sym typeface="Century Gothic"/>
                </a:rPr>
                <a:t>- Research findings, clinical trial updates, industry news, and educational resources.</a:t>
              </a:r>
              <a:endParaRPr dirty="0">
                <a:solidFill>
                  <a:schemeClr val="tx1"/>
                </a:solidFill>
                <a:latin typeface="Century Gothic" panose="020B0502020202020204" pitchFamily="34" charset="0"/>
              </a:endParaRPr>
            </a:p>
            <a:p>
              <a:pPr marL="0" marR="0" lvl="0" indent="0" algn="ctr" rtl="0">
                <a:lnSpc>
                  <a:spcPct val="90000"/>
                </a:lnSpc>
                <a:spcBef>
                  <a:spcPts val="420"/>
                </a:spcBef>
                <a:spcAft>
                  <a:spcPts val="0"/>
                </a:spcAft>
                <a:buClr>
                  <a:srgbClr val="000000"/>
                </a:buClr>
                <a:buSzPts val="1200"/>
                <a:buFont typeface="Arial"/>
                <a:buNone/>
              </a:pPr>
              <a:r>
                <a:rPr lang="en-US" sz="1200" b="0" i="0" u="none" strike="noStrike" cap="none" dirty="0">
                  <a:solidFill>
                    <a:schemeClr val="tx1"/>
                  </a:solidFill>
                  <a:latin typeface="Century Gothic" panose="020B0502020202020204" pitchFamily="34" charset="0"/>
                  <a:ea typeface="Century Gothic"/>
                  <a:cs typeface="Century Gothic"/>
                  <a:sym typeface="Century Gothic"/>
                </a:rPr>
                <a:t>- Position them as thought </a:t>
              </a:r>
              <a:r>
                <a:rPr lang="en-US" sz="1200" b="1" i="0" u="none" strike="noStrike" cap="none" dirty="0">
                  <a:solidFill>
                    <a:schemeClr val="tx1"/>
                  </a:solidFill>
                  <a:latin typeface="Century Gothic" panose="020B0502020202020204" pitchFamily="34" charset="0"/>
                  <a:ea typeface="Century Gothic"/>
                  <a:cs typeface="Century Gothic"/>
                  <a:sym typeface="Century Gothic"/>
                </a:rPr>
                <a:t>leaders</a:t>
              </a:r>
              <a:r>
                <a:rPr lang="en-US" sz="1200" b="0" i="0" u="none" strike="noStrike" cap="none" dirty="0">
                  <a:solidFill>
                    <a:schemeClr val="tx1"/>
                  </a:solidFill>
                  <a:latin typeface="Century Gothic" panose="020B0502020202020204" pitchFamily="34" charset="0"/>
                  <a:ea typeface="Century Gothic"/>
                  <a:cs typeface="Century Gothic"/>
                  <a:sym typeface="Century Gothic"/>
                </a:rPr>
                <a:t> in their field attracting attention of other companies.</a:t>
              </a:r>
              <a:endParaRPr sz="1200" b="0" i="0" u="none" strike="noStrike" cap="none" dirty="0">
                <a:solidFill>
                  <a:schemeClr val="tx1"/>
                </a:solidFill>
                <a:latin typeface="Century Gothic" panose="020B0502020202020204" pitchFamily="34" charset="0"/>
                <a:sym typeface="Arial"/>
              </a:endParaRPr>
            </a:p>
          </p:txBody>
        </p:sp>
        <p:sp>
          <p:nvSpPr>
            <p:cNvPr id="293" name="Google Shape;293;g261927a01be_0_72"/>
            <p:cNvSpPr/>
            <p:nvPr/>
          </p:nvSpPr>
          <p:spPr>
            <a:xfrm rot="10800000">
              <a:off x="118" y="2032100"/>
              <a:ext cx="4137300" cy="2031900"/>
            </a:xfrm>
            <a:prstGeom prst="round1Rect">
              <a:avLst>
                <a:gd name="adj" fmla="val 16667"/>
              </a:avLst>
            </a:prstGeom>
            <a:noFill/>
            <a:ln w="254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Century Gothic" panose="020B0502020202020204" pitchFamily="34" charset="0"/>
              </a:endParaRPr>
            </a:p>
          </p:txBody>
        </p:sp>
        <p:sp>
          <p:nvSpPr>
            <p:cNvPr id="294" name="Google Shape;294;g261927a01be_0_72"/>
            <p:cNvSpPr txBox="1"/>
            <p:nvPr/>
          </p:nvSpPr>
          <p:spPr>
            <a:xfrm>
              <a:off x="0" y="2540000"/>
              <a:ext cx="4137300" cy="1524000"/>
            </a:xfrm>
            <a:prstGeom prst="rect">
              <a:avLst/>
            </a:prstGeom>
            <a:noFill/>
            <a:ln>
              <a:noFill/>
            </a:ln>
          </p:spPr>
          <p:txBody>
            <a:bodyPr spcFirstLastPara="1" wrap="square" lIns="85325" tIns="85325" rIns="85325" bIns="85325" anchor="ctr" anchorCtr="0">
              <a:noAutofit/>
            </a:bodyPr>
            <a:lstStyle/>
            <a:p>
              <a:pPr marL="0" marR="0" lvl="0" indent="0" algn="ctr" rtl="0">
                <a:lnSpc>
                  <a:spcPct val="90000"/>
                </a:lnSpc>
                <a:spcBef>
                  <a:spcPts val="0"/>
                </a:spcBef>
                <a:spcAft>
                  <a:spcPts val="0"/>
                </a:spcAft>
                <a:buClr>
                  <a:srgbClr val="000000"/>
                </a:buClr>
                <a:buSzPts val="1200"/>
                <a:buFont typeface="Arial"/>
                <a:buNone/>
              </a:pPr>
              <a:r>
                <a:rPr lang="en-US" sz="1200" b="1" i="0" u="none" strike="noStrike" cap="none" dirty="0">
                  <a:solidFill>
                    <a:schemeClr val="tx1"/>
                  </a:solidFill>
                  <a:latin typeface="Century Gothic" panose="020B0502020202020204" pitchFamily="34" charset="0"/>
                  <a:ea typeface="Century Gothic"/>
                  <a:cs typeface="Century Gothic"/>
                  <a:sym typeface="Century Gothic"/>
                </a:rPr>
                <a:t>Targeted Advertising</a:t>
              </a:r>
              <a:r>
                <a:rPr lang="en-US" sz="1200" b="0" i="0" u="none" strike="noStrike" cap="none" dirty="0">
                  <a:solidFill>
                    <a:schemeClr val="tx1"/>
                  </a:solidFill>
                  <a:latin typeface="Century Gothic" panose="020B0502020202020204" pitchFamily="34" charset="0"/>
                  <a:ea typeface="Century Gothic"/>
                  <a:cs typeface="Century Gothic"/>
                  <a:sym typeface="Century Gothic"/>
                </a:rPr>
                <a:t>: </a:t>
              </a:r>
              <a:endParaRPr dirty="0">
                <a:solidFill>
                  <a:schemeClr val="tx1"/>
                </a:solidFill>
                <a:latin typeface="Century Gothic" panose="020B0502020202020204" pitchFamily="34" charset="0"/>
              </a:endParaRPr>
            </a:p>
            <a:p>
              <a:pPr marL="0" marR="0" lvl="0" indent="0" algn="ctr" rtl="0">
                <a:lnSpc>
                  <a:spcPct val="90000"/>
                </a:lnSpc>
                <a:spcBef>
                  <a:spcPts val="420"/>
                </a:spcBef>
                <a:spcAft>
                  <a:spcPts val="0"/>
                </a:spcAft>
                <a:buClr>
                  <a:srgbClr val="000000"/>
                </a:buClr>
                <a:buSzPts val="1200"/>
                <a:buFont typeface="Arial"/>
                <a:buNone/>
              </a:pPr>
              <a:r>
                <a:rPr lang="en-US" sz="1200" b="0" i="0" u="none" strike="noStrike" cap="none" dirty="0">
                  <a:solidFill>
                    <a:schemeClr val="tx1"/>
                  </a:solidFill>
                  <a:latin typeface="Century Gothic" panose="020B0502020202020204" pitchFamily="34" charset="0"/>
                  <a:ea typeface="Century Gothic"/>
                  <a:cs typeface="Century Gothic"/>
                  <a:sym typeface="Century Gothic"/>
                </a:rPr>
                <a:t>- Offer highly sophisticated </a:t>
              </a:r>
              <a:r>
                <a:rPr lang="en-US" sz="1200" b="1" i="0" u="none" strike="noStrike" cap="none" dirty="0">
                  <a:solidFill>
                    <a:schemeClr val="tx1"/>
                  </a:solidFill>
                  <a:latin typeface="Century Gothic" panose="020B0502020202020204" pitchFamily="34" charset="0"/>
                  <a:ea typeface="Century Gothic"/>
                  <a:cs typeface="Century Gothic"/>
                  <a:sym typeface="Century Gothic"/>
                </a:rPr>
                <a:t>targeting</a:t>
              </a:r>
              <a:r>
                <a:rPr lang="en-US" sz="1200" b="0" i="0" u="none" strike="noStrike" cap="none" dirty="0">
                  <a:solidFill>
                    <a:schemeClr val="tx1"/>
                  </a:solidFill>
                  <a:latin typeface="Century Gothic" panose="020B0502020202020204" pitchFamily="34" charset="0"/>
                  <a:ea typeface="Century Gothic"/>
                  <a:cs typeface="Century Gothic"/>
                  <a:sym typeface="Century Gothic"/>
                </a:rPr>
                <a:t> options. </a:t>
              </a:r>
              <a:endParaRPr dirty="0">
                <a:solidFill>
                  <a:schemeClr val="tx1"/>
                </a:solidFill>
                <a:latin typeface="Century Gothic" panose="020B0502020202020204" pitchFamily="34" charset="0"/>
              </a:endParaRPr>
            </a:p>
            <a:p>
              <a:pPr marL="0" marR="0" lvl="0" indent="0" algn="ctr" rtl="0">
                <a:lnSpc>
                  <a:spcPct val="90000"/>
                </a:lnSpc>
                <a:spcBef>
                  <a:spcPts val="420"/>
                </a:spcBef>
                <a:spcAft>
                  <a:spcPts val="0"/>
                </a:spcAft>
                <a:buClr>
                  <a:srgbClr val="000000"/>
                </a:buClr>
                <a:buSzPts val="1200"/>
                <a:buFont typeface="Arial"/>
                <a:buNone/>
              </a:pPr>
              <a:r>
                <a:rPr lang="en-US" sz="1200" b="0" i="0" u="none" strike="noStrike" cap="none" dirty="0">
                  <a:solidFill>
                    <a:schemeClr val="tx1"/>
                  </a:solidFill>
                  <a:latin typeface="Century Gothic" panose="020B0502020202020204" pitchFamily="34" charset="0"/>
                  <a:ea typeface="Century Gothic"/>
                  <a:cs typeface="Century Gothic"/>
                  <a:sym typeface="Century Gothic"/>
                </a:rPr>
                <a:t>- Can </a:t>
              </a:r>
              <a:r>
                <a:rPr lang="en-US" sz="1200" b="1" i="0" u="none" strike="noStrike" cap="none" dirty="0">
                  <a:solidFill>
                    <a:schemeClr val="tx1"/>
                  </a:solidFill>
                  <a:latin typeface="Century Gothic" panose="020B0502020202020204" pitchFamily="34" charset="0"/>
                  <a:ea typeface="Century Gothic"/>
                  <a:cs typeface="Century Gothic"/>
                  <a:sym typeface="Century Gothic"/>
                </a:rPr>
                <a:t>tailor</a:t>
              </a:r>
              <a:r>
                <a:rPr lang="en-US" sz="1200" b="0" i="0" u="none" strike="noStrike" cap="none" dirty="0">
                  <a:solidFill>
                    <a:schemeClr val="tx1"/>
                  </a:solidFill>
                  <a:latin typeface="Century Gothic" panose="020B0502020202020204" pitchFamily="34" charset="0"/>
                  <a:ea typeface="Century Gothic"/>
                  <a:cs typeface="Century Gothic"/>
                  <a:sym typeface="Century Gothic"/>
                </a:rPr>
                <a:t> their advertising efforts to </a:t>
              </a:r>
              <a:r>
                <a:rPr lang="en-US" sz="1200" b="1" i="0" u="none" strike="noStrike" cap="none" dirty="0">
                  <a:solidFill>
                    <a:schemeClr val="tx1"/>
                  </a:solidFill>
                  <a:latin typeface="Century Gothic" panose="020B0502020202020204" pitchFamily="34" charset="0"/>
                  <a:ea typeface="Century Gothic"/>
                  <a:cs typeface="Century Gothic"/>
                  <a:sym typeface="Century Gothic"/>
                </a:rPr>
                <a:t>specific</a:t>
              </a:r>
              <a:r>
                <a:rPr lang="en-US" sz="1200" b="0" i="0" u="none" strike="noStrike" cap="none" dirty="0">
                  <a:solidFill>
                    <a:schemeClr val="tx1"/>
                  </a:solidFill>
                  <a:latin typeface="Century Gothic" panose="020B0502020202020204" pitchFamily="34" charset="0"/>
                  <a:ea typeface="Century Gothic"/>
                  <a:cs typeface="Century Gothic"/>
                  <a:sym typeface="Century Gothic"/>
                </a:rPr>
                <a:t> industries, job titles, interests, and demographics.</a:t>
              </a:r>
              <a:endParaRPr dirty="0">
                <a:solidFill>
                  <a:schemeClr val="tx1"/>
                </a:solidFill>
                <a:latin typeface="Century Gothic" panose="020B0502020202020204" pitchFamily="34" charset="0"/>
              </a:endParaRPr>
            </a:p>
            <a:p>
              <a:pPr marL="0" marR="0" lvl="0" indent="0" algn="ctr" rtl="0">
                <a:lnSpc>
                  <a:spcPct val="90000"/>
                </a:lnSpc>
                <a:spcBef>
                  <a:spcPts val="420"/>
                </a:spcBef>
                <a:spcAft>
                  <a:spcPts val="0"/>
                </a:spcAft>
                <a:buClr>
                  <a:srgbClr val="000000"/>
                </a:buClr>
                <a:buSzPts val="1200"/>
                <a:buFont typeface="Arial"/>
                <a:buNone/>
              </a:pPr>
              <a:r>
                <a:rPr lang="en-US" sz="1200" b="0" i="0" u="none" strike="noStrike" cap="none" dirty="0">
                  <a:solidFill>
                    <a:schemeClr val="tx1"/>
                  </a:solidFill>
                  <a:latin typeface="Century Gothic" panose="020B0502020202020204" pitchFamily="34" charset="0"/>
                  <a:ea typeface="Century Gothic"/>
                  <a:cs typeface="Century Gothic"/>
                  <a:sym typeface="Century Gothic"/>
                </a:rPr>
                <a:t>- Ensures content reaches </a:t>
              </a:r>
              <a:r>
                <a:rPr lang="en-US" sz="1200" b="1" i="0" u="none" strike="noStrike" cap="none" dirty="0">
                  <a:solidFill>
                    <a:schemeClr val="tx1"/>
                  </a:solidFill>
                  <a:latin typeface="Century Gothic" panose="020B0502020202020204" pitchFamily="34" charset="0"/>
                  <a:ea typeface="Century Gothic"/>
                  <a:cs typeface="Century Gothic"/>
                  <a:sym typeface="Century Gothic"/>
                </a:rPr>
                <a:t>relevant</a:t>
              </a:r>
              <a:r>
                <a:rPr lang="en-US" sz="1200" b="0" i="0" u="none" strike="noStrike" cap="none" dirty="0">
                  <a:solidFill>
                    <a:schemeClr val="tx1"/>
                  </a:solidFill>
                  <a:latin typeface="Century Gothic" panose="020B0502020202020204" pitchFamily="34" charset="0"/>
                  <a:ea typeface="Century Gothic"/>
                  <a:cs typeface="Century Gothic"/>
                  <a:sym typeface="Century Gothic"/>
                </a:rPr>
                <a:t> audience.</a:t>
              </a:r>
              <a:endParaRPr sz="1200" b="0" i="0" u="none" strike="noStrike" cap="none" dirty="0">
                <a:solidFill>
                  <a:schemeClr val="tx1"/>
                </a:solidFill>
                <a:latin typeface="Century Gothic" panose="020B0502020202020204" pitchFamily="34" charset="0"/>
                <a:sym typeface="Arial"/>
              </a:endParaRPr>
            </a:p>
          </p:txBody>
        </p:sp>
        <p:sp>
          <p:nvSpPr>
            <p:cNvPr id="295" name="Google Shape;295;g261927a01be_0_72"/>
            <p:cNvSpPr/>
            <p:nvPr/>
          </p:nvSpPr>
          <p:spPr>
            <a:xfrm rot="5400000">
              <a:off x="5190236" y="979299"/>
              <a:ext cx="2031900" cy="4137300"/>
            </a:xfrm>
            <a:prstGeom prst="round1Rect">
              <a:avLst>
                <a:gd name="adj" fmla="val 16667"/>
              </a:avLst>
            </a:prstGeom>
            <a:noFill/>
            <a:ln w="254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Century Gothic" panose="020B0502020202020204" pitchFamily="34" charset="0"/>
              </a:endParaRPr>
            </a:p>
          </p:txBody>
        </p:sp>
        <p:sp>
          <p:nvSpPr>
            <p:cNvPr id="296" name="Google Shape;296;g261927a01be_0_72"/>
            <p:cNvSpPr txBox="1"/>
            <p:nvPr/>
          </p:nvSpPr>
          <p:spPr>
            <a:xfrm>
              <a:off x="4137418" y="2539999"/>
              <a:ext cx="4137300" cy="1524000"/>
            </a:xfrm>
            <a:prstGeom prst="rect">
              <a:avLst/>
            </a:prstGeom>
            <a:noFill/>
            <a:ln>
              <a:noFill/>
            </a:ln>
          </p:spPr>
          <p:txBody>
            <a:bodyPr spcFirstLastPara="1" wrap="square" lIns="85325" tIns="85325" rIns="85325" bIns="85325" anchor="ctr" anchorCtr="0">
              <a:noAutofit/>
            </a:bodyPr>
            <a:lstStyle/>
            <a:p>
              <a:pPr marL="0" marR="0" lvl="0" indent="0" algn="ctr" rtl="0">
                <a:lnSpc>
                  <a:spcPct val="90000"/>
                </a:lnSpc>
                <a:spcBef>
                  <a:spcPts val="0"/>
                </a:spcBef>
                <a:spcAft>
                  <a:spcPts val="0"/>
                </a:spcAft>
                <a:buClr>
                  <a:srgbClr val="000000"/>
                </a:buClr>
                <a:buSzPts val="1200"/>
                <a:buFont typeface="Arial"/>
                <a:buNone/>
              </a:pPr>
              <a:r>
                <a:rPr lang="en-US" sz="1200" b="1" i="0" u="none" strike="noStrike" cap="none" dirty="0">
                  <a:solidFill>
                    <a:schemeClr val="tx1"/>
                  </a:solidFill>
                  <a:latin typeface="Century Gothic" panose="020B0502020202020204" pitchFamily="34" charset="0"/>
                  <a:ea typeface="Century Gothic"/>
                  <a:cs typeface="Century Gothic"/>
                  <a:sym typeface="Century Gothic"/>
                </a:rPr>
                <a:t>Engagement and Interaction</a:t>
              </a:r>
              <a:r>
                <a:rPr lang="en-US" sz="1200" b="0" i="0" u="none" strike="noStrike" cap="none" dirty="0">
                  <a:solidFill>
                    <a:schemeClr val="tx1"/>
                  </a:solidFill>
                  <a:latin typeface="Century Gothic" panose="020B0502020202020204" pitchFamily="34" charset="0"/>
                  <a:ea typeface="Century Gothic"/>
                  <a:cs typeface="Century Gothic"/>
                  <a:sym typeface="Century Gothic"/>
                </a:rPr>
                <a:t>: </a:t>
              </a:r>
              <a:endParaRPr dirty="0">
                <a:solidFill>
                  <a:schemeClr val="tx1"/>
                </a:solidFill>
                <a:latin typeface="Century Gothic" panose="020B0502020202020204" pitchFamily="34" charset="0"/>
              </a:endParaRPr>
            </a:p>
            <a:p>
              <a:pPr marL="0" marR="0" lvl="0" indent="0" algn="ctr" rtl="0">
                <a:lnSpc>
                  <a:spcPct val="90000"/>
                </a:lnSpc>
                <a:spcBef>
                  <a:spcPts val="420"/>
                </a:spcBef>
                <a:spcAft>
                  <a:spcPts val="0"/>
                </a:spcAft>
                <a:buClr>
                  <a:srgbClr val="000000"/>
                </a:buClr>
                <a:buSzPts val="1200"/>
                <a:buFont typeface="Arial"/>
                <a:buNone/>
              </a:pPr>
              <a:r>
                <a:rPr lang="en-US" sz="1200" b="0" i="0" u="none" strike="noStrike" cap="none" dirty="0">
                  <a:solidFill>
                    <a:schemeClr val="tx1"/>
                  </a:solidFill>
                  <a:latin typeface="Century Gothic" panose="020B0502020202020204" pitchFamily="34" charset="0"/>
                  <a:ea typeface="Century Gothic"/>
                  <a:cs typeface="Century Gothic"/>
                  <a:sym typeface="Century Gothic"/>
                </a:rPr>
                <a:t>- Two-way communication.</a:t>
              </a:r>
              <a:endParaRPr dirty="0">
                <a:solidFill>
                  <a:schemeClr val="tx1"/>
                </a:solidFill>
                <a:latin typeface="Century Gothic" panose="020B0502020202020204" pitchFamily="34" charset="0"/>
              </a:endParaRPr>
            </a:p>
            <a:p>
              <a:pPr marL="0" marR="0" lvl="0" indent="0" algn="ctr" rtl="0">
                <a:lnSpc>
                  <a:spcPct val="90000"/>
                </a:lnSpc>
                <a:spcBef>
                  <a:spcPts val="420"/>
                </a:spcBef>
                <a:spcAft>
                  <a:spcPts val="0"/>
                </a:spcAft>
                <a:buClr>
                  <a:srgbClr val="000000"/>
                </a:buClr>
                <a:buSzPts val="1200"/>
                <a:buFont typeface="Arial"/>
                <a:buNone/>
              </a:pPr>
              <a:r>
                <a:rPr lang="en-US" sz="1200" b="0" i="0" u="none" strike="noStrike" cap="none" dirty="0">
                  <a:solidFill>
                    <a:schemeClr val="tx1"/>
                  </a:solidFill>
                  <a:latin typeface="Century Gothic" panose="020B0502020202020204" pitchFamily="34" charset="0"/>
                  <a:ea typeface="Century Gothic"/>
                  <a:cs typeface="Century Gothic"/>
                  <a:sym typeface="Century Gothic"/>
                </a:rPr>
                <a:t>- </a:t>
              </a:r>
              <a:r>
                <a:rPr lang="en-US" sz="1200" b="1" i="0" u="none" strike="noStrike" cap="none" dirty="0">
                  <a:solidFill>
                    <a:schemeClr val="tx1"/>
                  </a:solidFill>
                  <a:latin typeface="Century Gothic" panose="020B0502020202020204" pitchFamily="34" charset="0"/>
                  <a:ea typeface="Century Gothic"/>
                  <a:cs typeface="Century Gothic"/>
                  <a:sym typeface="Century Gothic"/>
                </a:rPr>
                <a:t>Engaging</a:t>
              </a:r>
              <a:r>
                <a:rPr lang="en-US" sz="1200" b="0" i="0" u="none" strike="noStrike" cap="none" dirty="0">
                  <a:solidFill>
                    <a:schemeClr val="tx1"/>
                  </a:solidFill>
                  <a:latin typeface="Century Gothic" panose="020B0502020202020204" pitchFamily="34" charset="0"/>
                  <a:ea typeface="Century Gothic"/>
                  <a:cs typeface="Century Gothic"/>
                  <a:sym typeface="Century Gothic"/>
                </a:rPr>
                <a:t> with target audience </a:t>
              </a:r>
              <a:endParaRPr dirty="0">
                <a:solidFill>
                  <a:schemeClr val="tx1"/>
                </a:solidFill>
                <a:latin typeface="Century Gothic" panose="020B0502020202020204" pitchFamily="34" charset="0"/>
              </a:endParaRPr>
            </a:p>
            <a:p>
              <a:pPr marL="0" marR="0" lvl="0" indent="0" algn="ctr" rtl="0">
                <a:lnSpc>
                  <a:spcPct val="90000"/>
                </a:lnSpc>
                <a:spcBef>
                  <a:spcPts val="420"/>
                </a:spcBef>
                <a:spcAft>
                  <a:spcPts val="0"/>
                </a:spcAft>
                <a:buClr>
                  <a:srgbClr val="000000"/>
                </a:buClr>
                <a:buSzPts val="1200"/>
                <a:buFont typeface="Arial"/>
                <a:buNone/>
              </a:pPr>
              <a:r>
                <a:rPr lang="en-US" sz="1200" b="0" i="0" u="none" strike="noStrike" cap="none" dirty="0">
                  <a:solidFill>
                    <a:schemeClr val="tx1"/>
                  </a:solidFill>
                  <a:latin typeface="Century Gothic" panose="020B0502020202020204" pitchFamily="34" charset="0"/>
                  <a:ea typeface="Century Gothic"/>
                  <a:cs typeface="Century Gothic"/>
                  <a:sym typeface="Century Gothic"/>
                </a:rPr>
                <a:t>- Helps build </a:t>
              </a:r>
              <a:r>
                <a:rPr lang="en-US" sz="1200" b="1" i="0" u="none" strike="noStrike" cap="none" dirty="0">
                  <a:solidFill>
                    <a:schemeClr val="tx1"/>
                  </a:solidFill>
                  <a:latin typeface="Century Gothic" panose="020B0502020202020204" pitchFamily="34" charset="0"/>
                  <a:ea typeface="Century Gothic"/>
                  <a:cs typeface="Century Gothic"/>
                  <a:sym typeface="Century Gothic"/>
                </a:rPr>
                <a:t>relationships</a:t>
              </a:r>
              <a:r>
                <a:rPr lang="en-US" sz="1200" b="0" i="0" u="none" strike="noStrike" cap="none" dirty="0">
                  <a:solidFill>
                    <a:schemeClr val="tx1"/>
                  </a:solidFill>
                  <a:latin typeface="Century Gothic" panose="020B0502020202020204" pitchFamily="34" charset="0"/>
                  <a:ea typeface="Century Gothic"/>
                  <a:cs typeface="Century Gothic"/>
                  <a:sym typeface="Century Gothic"/>
                </a:rPr>
                <a:t>, trust, and credibility, and highlights possible areas for </a:t>
              </a:r>
              <a:r>
                <a:rPr lang="en-US" sz="1200" b="1" i="0" u="none" strike="noStrike" cap="none" dirty="0">
                  <a:solidFill>
                    <a:schemeClr val="tx1"/>
                  </a:solidFill>
                  <a:latin typeface="Century Gothic" panose="020B0502020202020204" pitchFamily="34" charset="0"/>
                  <a:ea typeface="Century Gothic"/>
                  <a:cs typeface="Century Gothic"/>
                  <a:sym typeface="Century Gothic"/>
                </a:rPr>
                <a:t>improvement</a:t>
              </a:r>
              <a:endParaRPr sz="1200" b="0" i="0" u="none" strike="noStrike" cap="none" dirty="0">
                <a:solidFill>
                  <a:schemeClr val="tx1"/>
                </a:solidFill>
                <a:latin typeface="Century Gothic" panose="020B0502020202020204" pitchFamily="34" charset="0"/>
                <a:sym typeface="Arial"/>
              </a:endParaRPr>
            </a:p>
          </p:txBody>
        </p:sp>
        <p:sp>
          <p:nvSpPr>
            <p:cNvPr id="297" name="Google Shape;297;g261927a01be_0_72"/>
            <p:cNvSpPr/>
            <p:nvPr/>
          </p:nvSpPr>
          <p:spPr>
            <a:xfrm>
              <a:off x="2896192" y="1523999"/>
              <a:ext cx="2482500" cy="1016100"/>
            </a:xfrm>
            <a:prstGeom prst="roundRect">
              <a:avLst>
                <a:gd name="adj" fmla="val 16667"/>
              </a:avLst>
            </a:prstGeom>
            <a:solidFill>
              <a:schemeClr val="accent5"/>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Century Gothic" panose="020B0502020202020204" pitchFamily="34" charset="0"/>
              </a:endParaRPr>
            </a:p>
          </p:txBody>
        </p:sp>
        <p:sp>
          <p:nvSpPr>
            <p:cNvPr id="298" name="Google Shape;298;g261927a01be_0_72"/>
            <p:cNvSpPr txBox="1"/>
            <p:nvPr/>
          </p:nvSpPr>
          <p:spPr>
            <a:xfrm>
              <a:off x="2945789" y="1573596"/>
              <a:ext cx="2383200" cy="916800"/>
            </a:xfrm>
            <a:prstGeom prst="rect">
              <a:avLst/>
            </a:prstGeom>
            <a:noFill/>
            <a:ln>
              <a:noFill/>
            </a:ln>
          </p:spPr>
          <p:txBody>
            <a:bodyPr spcFirstLastPara="1" wrap="square" lIns="121900" tIns="121900" rIns="121900" bIns="121900" anchor="ctr" anchorCtr="0">
              <a:noAutofit/>
            </a:bodyPr>
            <a:lstStyle/>
            <a:p>
              <a:pPr marL="0" marR="0" lvl="0" indent="0" algn="ctr" rtl="0">
                <a:lnSpc>
                  <a:spcPct val="90000"/>
                </a:lnSpc>
                <a:spcBef>
                  <a:spcPts val="0"/>
                </a:spcBef>
                <a:spcAft>
                  <a:spcPts val="0"/>
                </a:spcAft>
                <a:buClr>
                  <a:srgbClr val="000000"/>
                </a:buClr>
                <a:buSzPts val="3200"/>
                <a:buFont typeface="Arial"/>
                <a:buNone/>
              </a:pPr>
              <a:r>
                <a:rPr lang="en-US" sz="3200" b="0" i="0" u="none" strike="noStrike" cap="none" dirty="0">
                  <a:solidFill>
                    <a:schemeClr val="tx1"/>
                  </a:solidFill>
                  <a:latin typeface="Century Gothic" panose="020B0502020202020204" pitchFamily="34" charset="0"/>
                  <a:ea typeface="Century Gothic"/>
                  <a:cs typeface="Century Gothic"/>
                  <a:sym typeface="Century Gothic"/>
                </a:rPr>
                <a:t>WHY?</a:t>
              </a:r>
              <a:endParaRPr sz="1000" b="0" i="0" u="none" strike="noStrike" cap="none" dirty="0">
                <a:solidFill>
                  <a:schemeClr val="tx1"/>
                </a:solidFill>
                <a:latin typeface="Century Gothic" panose="020B0502020202020204" pitchFamily="34" charset="0"/>
                <a:ea typeface="Century Gothic"/>
                <a:cs typeface="Century Gothic"/>
                <a:sym typeface="Century Gothic"/>
              </a:endParaRPr>
            </a:p>
          </p:txBody>
        </p:sp>
      </p:grpSp>
      <p:sp>
        <p:nvSpPr>
          <p:cNvPr id="299" name="Google Shape;299;g261927a01be_0_72"/>
          <p:cNvSpPr txBox="1">
            <a:spLocks noGrp="1"/>
          </p:cNvSpPr>
          <p:nvPr>
            <p:ph type="sldNum" idx="12"/>
          </p:nvPr>
        </p:nvSpPr>
        <p:spPr>
          <a:xfrm>
            <a:off x="7874000" y="6615406"/>
            <a:ext cx="852000" cy="2463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en-US" dirty="0">
                <a:latin typeface="Century Gothic" panose="020B0502020202020204" pitchFamily="34" charset="0"/>
              </a:rPr>
              <a:t>16</a:t>
            </a:fld>
            <a:endParaRPr dirty="0">
              <a:latin typeface="Century Gothic" panose="020B0502020202020204" pitchFamily="34" charset="0"/>
            </a:endParaRPr>
          </a:p>
        </p:txBody>
      </p:sp>
      <p:sp>
        <p:nvSpPr>
          <p:cNvPr id="301" name="Google Shape;301;g261927a01be_0_72"/>
          <p:cNvSpPr txBox="1">
            <a:spLocks noGrp="1"/>
          </p:cNvSpPr>
          <p:nvPr>
            <p:ph type="body" idx="2"/>
          </p:nvPr>
        </p:nvSpPr>
        <p:spPr>
          <a:xfrm>
            <a:off x="457200" y="6004465"/>
            <a:ext cx="8229600" cy="482400"/>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lvl="0" indent="0" algn="just" rtl="0">
              <a:lnSpc>
                <a:spcPct val="90000"/>
              </a:lnSpc>
              <a:spcBef>
                <a:spcPts val="0"/>
              </a:spcBef>
              <a:spcAft>
                <a:spcPts val="0"/>
              </a:spcAft>
              <a:buClr>
                <a:srgbClr val="000000"/>
              </a:buClr>
              <a:buSzPts val="1200"/>
              <a:buNone/>
            </a:pPr>
            <a:r>
              <a:rPr lang="en-US" sz="900" dirty="0">
                <a:latin typeface="Century Gothic" panose="020B0502020202020204" pitchFamily="34" charset="0"/>
              </a:rPr>
              <a:t>Social media is a powerful technique for companies, including biopharmaceutical companies. Social media offers biopharmaceutical companies a diverse set of platforms to connect with other businesses, share valuable content, and increase their industry recognition. Choice of platform should align with company's goals and target audience, allowing them to effectively engage with the right partners and stakeholders.</a:t>
            </a:r>
            <a:endParaRPr sz="900" dirty="0">
              <a:latin typeface="Century Gothic" panose="020B0502020202020204" pitchFamily="34" charset="0"/>
            </a:endParaRPr>
          </a:p>
        </p:txBody>
      </p:sp>
      <p:sp>
        <p:nvSpPr>
          <p:cNvPr id="302" name="Google Shape;302;g261927a01be_0_72"/>
          <p:cNvSpPr txBox="1">
            <a:spLocks noGrp="1"/>
          </p:cNvSpPr>
          <p:nvPr>
            <p:ph type="body" idx="1"/>
          </p:nvPr>
        </p:nvSpPr>
        <p:spPr>
          <a:xfrm>
            <a:off x="457200" y="1220065"/>
            <a:ext cx="8229600" cy="47844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1000"/>
              </a:spcBef>
              <a:spcAft>
                <a:spcPts val="0"/>
              </a:spcAft>
              <a:buSzPts val="1800"/>
              <a:buNone/>
            </a:pPr>
            <a:r>
              <a:rPr lang="en-US" sz="100" dirty="0">
                <a:solidFill>
                  <a:schemeClr val="lt1"/>
                </a:solidFill>
                <a:latin typeface="Century Gothic" panose="020B0502020202020204" pitchFamily="34" charset="0"/>
              </a:rPr>
              <a:t>k</a:t>
            </a:r>
            <a:endParaRPr sz="100" dirty="0">
              <a:solidFill>
                <a:schemeClr val="lt1"/>
              </a:solidFill>
              <a:latin typeface="Century Gothic" panose="020B0502020202020204" pitchFamily="34" charset="0"/>
            </a:endParaRPr>
          </a:p>
        </p:txBody>
      </p:sp>
      <p:pic>
        <p:nvPicPr>
          <p:cNvPr id="303" name="Google Shape;303;g261927a01be_0_72" descr="User with solid fill"/>
          <p:cNvPicPr preferRelativeResize="0"/>
          <p:nvPr/>
        </p:nvPicPr>
        <p:blipFill rotWithShape="1">
          <a:blip r:embed="rId3">
            <a:alphaModFix/>
          </a:blip>
          <a:srcRect/>
          <a:stretch/>
        </p:blipFill>
        <p:spPr>
          <a:xfrm>
            <a:off x="7741061" y="3902523"/>
            <a:ext cx="754330" cy="754330"/>
          </a:xfrm>
          <a:prstGeom prst="rect">
            <a:avLst/>
          </a:prstGeom>
          <a:noFill/>
          <a:ln>
            <a:noFill/>
          </a:ln>
        </p:spPr>
      </p:pic>
      <p:pic>
        <p:nvPicPr>
          <p:cNvPr id="304" name="Google Shape;304;g261927a01be_0_72" descr="Comment Important with solid fill"/>
          <p:cNvPicPr preferRelativeResize="0"/>
          <p:nvPr/>
        </p:nvPicPr>
        <p:blipFill rotWithShape="1">
          <a:blip r:embed="rId4">
            <a:alphaModFix/>
          </a:blip>
          <a:srcRect/>
          <a:stretch/>
        </p:blipFill>
        <p:spPr>
          <a:xfrm>
            <a:off x="8174856" y="3424870"/>
            <a:ext cx="581525" cy="581525"/>
          </a:xfrm>
          <a:prstGeom prst="rect">
            <a:avLst/>
          </a:prstGeom>
          <a:noFill/>
          <a:ln>
            <a:noFill/>
          </a:ln>
        </p:spPr>
      </p:pic>
      <p:pic>
        <p:nvPicPr>
          <p:cNvPr id="305" name="Google Shape;305;g261927a01be_0_72" descr="Comment Heart with solid fill"/>
          <p:cNvPicPr preferRelativeResize="0"/>
          <p:nvPr/>
        </p:nvPicPr>
        <p:blipFill rotWithShape="1">
          <a:blip r:embed="rId5">
            <a:alphaModFix/>
          </a:blip>
          <a:srcRect/>
          <a:stretch/>
        </p:blipFill>
        <p:spPr>
          <a:xfrm>
            <a:off x="7667128" y="3410347"/>
            <a:ext cx="624657" cy="619265"/>
          </a:xfrm>
          <a:prstGeom prst="rect">
            <a:avLst/>
          </a:prstGeom>
          <a:noFill/>
          <a:ln>
            <a:noFill/>
          </a:ln>
        </p:spPr>
      </p:pic>
      <p:pic>
        <p:nvPicPr>
          <p:cNvPr id="306" name="Google Shape;306;g261927a01be_0_72" descr="Vertex Pharmaceuticals - Wikipedia"/>
          <p:cNvPicPr preferRelativeResize="0"/>
          <p:nvPr/>
        </p:nvPicPr>
        <p:blipFill rotWithShape="1">
          <a:blip r:embed="rId6">
            <a:alphaModFix/>
          </a:blip>
          <a:srcRect/>
          <a:stretch/>
        </p:blipFill>
        <p:spPr>
          <a:xfrm>
            <a:off x="567544" y="2787770"/>
            <a:ext cx="910311" cy="482497"/>
          </a:xfrm>
          <a:prstGeom prst="rect">
            <a:avLst/>
          </a:prstGeom>
          <a:noFill/>
          <a:ln>
            <a:noFill/>
          </a:ln>
        </p:spPr>
      </p:pic>
      <p:pic>
        <p:nvPicPr>
          <p:cNvPr id="307" name="Google Shape;307;g261927a01be_0_72" descr="A blue check mark with a white tick&#10;&#10;Description automatically generated"/>
          <p:cNvPicPr preferRelativeResize="0"/>
          <p:nvPr/>
        </p:nvPicPr>
        <p:blipFill rotWithShape="1">
          <a:blip r:embed="rId7">
            <a:alphaModFix/>
          </a:blip>
          <a:srcRect/>
          <a:stretch/>
        </p:blipFill>
        <p:spPr>
          <a:xfrm>
            <a:off x="1750528" y="2647392"/>
            <a:ext cx="1500018" cy="853856"/>
          </a:xfrm>
          <a:prstGeom prst="rect">
            <a:avLst/>
          </a:prstGeom>
          <a:noFill/>
          <a:ln>
            <a:noFill/>
          </a:ln>
        </p:spPr>
      </p:pic>
      <p:pic>
        <p:nvPicPr>
          <p:cNvPr id="308" name="Google Shape;308;g261927a01be_0_72" descr="Cycle with people with solid fill"/>
          <p:cNvPicPr preferRelativeResize="0"/>
          <p:nvPr/>
        </p:nvPicPr>
        <p:blipFill rotWithShape="1">
          <a:blip r:embed="rId8">
            <a:alphaModFix/>
          </a:blip>
          <a:srcRect/>
          <a:stretch/>
        </p:blipFill>
        <p:spPr>
          <a:xfrm>
            <a:off x="3978376" y="3436446"/>
            <a:ext cx="1220407" cy="1220407"/>
          </a:xfrm>
          <a:prstGeom prst="rect">
            <a:avLst/>
          </a:prstGeom>
          <a:noFill/>
          <a:ln>
            <a:noFill/>
          </a:ln>
        </p:spPr>
      </p:pic>
      <p:pic>
        <p:nvPicPr>
          <p:cNvPr id="309" name="Google Shape;309;g261927a01be_0_72" descr="Decision chart with solid fill"/>
          <p:cNvPicPr preferRelativeResize="0"/>
          <p:nvPr/>
        </p:nvPicPr>
        <p:blipFill rotWithShape="1">
          <a:blip r:embed="rId9">
            <a:alphaModFix/>
          </a:blip>
          <a:srcRect/>
          <a:stretch/>
        </p:blipFill>
        <p:spPr>
          <a:xfrm>
            <a:off x="869962" y="3515467"/>
            <a:ext cx="808276" cy="808276"/>
          </a:xfrm>
          <a:prstGeom prst="rect">
            <a:avLst/>
          </a:prstGeom>
          <a:noFill/>
          <a:ln>
            <a:noFill/>
          </a:ln>
        </p:spPr>
      </p:pic>
      <p:pic>
        <p:nvPicPr>
          <p:cNvPr id="310" name="Google Shape;310;g261927a01be_0_72" descr="A logo of a camera&#10;&#10;Description automatically generated"/>
          <p:cNvPicPr preferRelativeResize="0"/>
          <p:nvPr/>
        </p:nvPicPr>
        <p:blipFill rotWithShape="1">
          <a:blip r:embed="rId10">
            <a:alphaModFix/>
          </a:blip>
          <a:srcRect/>
          <a:stretch/>
        </p:blipFill>
        <p:spPr>
          <a:xfrm>
            <a:off x="8084289" y="1510022"/>
            <a:ext cx="411100" cy="411100"/>
          </a:xfrm>
          <a:prstGeom prst="rect">
            <a:avLst/>
          </a:prstGeom>
          <a:noFill/>
          <a:ln>
            <a:noFill/>
          </a:ln>
        </p:spPr>
      </p:pic>
      <p:pic>
        <p:nvPicPr>
          <p:cNvPr id="311" name="Google Shape;311;g261927a01be_0_72" descr="A blue bird with black background&#10;&#10;Description automatically generated"/>
          <p:cNvPicPr preferRelativeResize="0"/>
          <p:nvPr/>
        </p:nvPicPr>
        <p:blipFill rotWithShape="1">
          <a:blip r:embed="rId11">
            <a:alphaModFix/>
          </a:blip>
          <a:srcRect/>
          <a:stretch/>
        </p:blipFill>
        <p:spPr>
          <a:xfrm>
            <a:off x="4923542" y="1510022"/>
            <a:ext cx="517321" cy="517321"/>
          </a:xfrm>
          <a:prstGeom prst="rect">
            <a:avLst/>
          </a:prstGeom>
          <a:noFill/>
          <a:ln>
            <a:noFill/>
          </a:ln>
        </p:spPr>
      </p:pic>
      <p:pic>
        <p:nvPicPr>
          <p:cNvPr id="312" name="Google Shape;312;g261927a01be_0_72" descr="A black background with a black square&#10;&#10;Description automatically generated with medium confidence"/>
          <p:cNvPicPr preferRelativeResize="0"/>
          <p:nvPr/>
        </p:nvPicPr>
        <p:blipFill rotWithShape="1">
          <a:blip r:embed="rId12">
            <a:alphaModFix/>
          </a:blip>
          <a:srcRect/>
          <a:stretch/>
        </p:blipFill>
        <p:spPr>
          <a:xfrm>
            <a:off x="6773962" y="2913613"/>
            <a:ext cx="1100038" cy="321417"/>
          </a:xfrm>
          <a:prstGeom prst="rect">
            <a:avLst/>
          </a:prstGeom>
          <a:noFill/>
          <a:ln>
            <a:noFill/>
          </a:ln>
        </p:spPr>
      </p:pic>
      <p:pic>
        <p:nvPicPr>
          <p:cNvPr id="313" name="Google Shape;313;g261927a01be_0_72" descr="Comment Add with solid fill"/>
          <p:cNvPicPr preferRelativeResize="0"/>
          <p:nvPr/>
        </p:nvPicPr>
        <p:blipFill rotWithShape="1">
          <a:blip r:embed="rId13">
            <a:alphaModFix/>
          </a:blip>
          <a:srcRect/>
          <a:stretch/>
        </p:blipFill>
        <p:spPr>
          <a:xfrm>
            <a:off x="7163813" y="3406137"/>
            <a:ext cx="624989" cy="624989"/>
          </a:xfrm>
          <a:prstGeom prst="rect">
            <a:avLst/>
          </a:prstGeom>
          <a:noFill/>
          <a:ln>
            <a:noFill/>
          </a:ln>
        </p:spPr>
      </p:pic>
      <p:pic>
        <p:nvPicPr>
          <p:cNvPr id="4" name="Picture 2" descr="Cardinal Health Logo and symbol, meaning, history, PNG">
            <a:extLst>
              <a:ext uri="{FF2B5EF4-FFF2-40B4-BE49-F238E27FC236}">
                <a16:creationId xmlns:a16="http://schemas.microsoft.com/office/drawing/2014/main" id="{A1AFB54C-0F39-2D1B-69FA-CEEA2298F33D}"/>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79830"/>
            <a:ext cx="1168400" cy="734916"/>
          </a:xfrm>
          <a:prstGeom prst="rect">
            <a:avLst/>
          </a:prstGeom>
          <a:noFill/>
          <a:extLst>
            <a:ext uri="{909E8E84-426E-40DD-AFC4-6F175D3DCCD1}">
              <a14:hiddenFill xmlns:a14="http://schemas.microsoft.com/office/drawing/2010/main">
                <a:solidFill>
                  <a:srgbClr val="FFFFFF"/>
                </a:solidFill>
              </a14:hiddenFill>
            </a:ext>
          </a:extLst>
        </p:spPr>
      </p:pic>
      <p:sp>
        <p:nvSpPr>
          <p:cNvPr id="5" name="Google Shape;450;g20fd3f00fcd_0_84">
            <a:extLst>
              <a:ext uri="{FF2B5EF4-FFF2-40B4-BE49-F238E27FC236}">
                <a16:creationId xmlns:a16="http://schemas.microsoft.com/office/drawing/2014/main" id="{B96959A5-F76B-90BA-0DB4-1B6D1333112F}"/>
              </a:ext>
            </a:extLst>
          </p:cNvPr>
          <p:cNvSpPr txBox="1">
            <a:spLocks/>
          </p:cNvSpPr>
          <p:nvPr/>
        </p:nvSpPr>
        <p:spPr>
          <a:xfrm>
            <a:off x="1142400" y="161762"/>
            <a:ext cx="6859200" cy="676500"/>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lt1"/>
              </a:buClr>
              <a:buSzPts val="3000"/>
              <a:buFont typeface="Century Gothic"/>
              <a:buNone/>
              <a:defRPr sz="30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dirty="0">
                <a:latin typeface="Century Gothic" panose="020B0502020202020204" pitchFamily="34" charset="0"/>
              </a:rPr>
              <a:t>Social Media</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5" name="Google Shape;355;p5"/>
          <p:cNvSpPr/>
          <p:nvPr/>
        </p:nvSpPr>
        <p:spPr>
          <a:xfrm>
            <a:off x="317564" y="1187137"/>
            <a:ext cx="8190600" cy="898500"/>
          </a:xfrm>
          <a:prstGeom prst="rect">
            <a:avLst/>
          </a:prstGeom>
          <a:solidFill>
            <a:schemeClr val="lt1"/>
          </a:solidFill>
          <a:ln w="12700" cap="flat" cmpd="sng">
            <a:solidFill>
              <a:srgbClr val="01163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dirty="0">
                <a:solidFill>
                  <a:srgbClr val="000000"/>
                </a:solidFill>
                <a:latin typeface="Century Gothic" panose="020B0502020202020204" pitchFamily="34" charset="0"/>
                <a:ea typeface="Century Gothic"/>
                <a:cs typeface="Century Gothic"/>
                <a:sym typeface="Century Gothic"/>
              </a:rPr>
              <a:t>Increase number of clients for Cardinal Health Regulatory Sciences </a:t>
            </a:r>
            <a:r>
              <a:rPr lang="en-US" sz="1400" b="0" i="0" u="none" strike="noStrike" cap="none" dirty="0">
                <a:solidFill>
                  <a:srgbClr val="000000"/>
                </a:solidFill>
                <a:latin typeface="Century Gothic" panose="020B0502020202020204" pitchFamily="34" charset="0"/>
                <a:ea typeface="Century Gothic"/>
                <a:cs typeface="Century Gothic"/>
                <a:sym typeface="Century Gothic"/>
              </a:rPr>
              <a:t>by finding ways to create a successful social media platform that reaches smaller and midsize pharma companies. </a:t>
            </a:r>
            <a:endParaRPr sz="1400" b="0" i="0" u="none" strike="noStrike" cap="none" dirty="0">
              <a:solidFill>
                <a:srgbClr val="000000"/>
              </a:solidFill>
              <a:latin typeface="Century Gothic" panose="020B0502020202020204" pitchFamily="34" charset="0"/>
              <a:ea typeface="Century Gothic"/>
              <a:cs typeface="Century Gothic"/>
              <a:sym typeface="Century Gothic"/>
            </a:endParaRPr>
          </a:p>
        </p:txBody>
      </p:sp>
      <p:grpSp>
        <p:nvGrpSpPr>
          <p:cNvPr id="357" name="Google Shape;357;p5"/>
          <p:cNvGrpSpPr/>
          <p:nvPr/>
        </p:nvGrpSpPr>
        <p:grpSpPr>
          <a:xfrm>
            <a:off x="317564" y="2529677"/>
            <a:ext cx="3944174" cy="1271131"/>
            <a:chOff x="627887" y="3656518"/>
            <a:chExt cx="1886713" cy="1271131"/>
          </a:xfrm>
        </p:grpSpPr>
        <p:sp>
          <p:nvSpPr>
            <p:cNvPr id="358" name="Google Shape;358;p5"/>
            <p:cNvSpPr/>
            <p:nvPr/>
          </p:nvSpPr>
          <p:spPr>
            <a:xfrm>
              <a:off x="627887" y="4029149"/>
              <a:ext cx="1886700" cy="898500"/>
            </a:xfrm>
            <a:prstGeom prst="rect">
              <a:avLst/>
            </a:pr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1" i="0" u="none" strike="noStrike" cap="none" dirty="0">
                  <a:solidFill>
                    <a:srgbClr val="000000"/>
                  </a:solidFill>
                  <a:latin typeface="Century Gothic" panose="020B0502020202020204" pitchFamily="34" charset="0"/>
                  <a:ea typeface="Century Gothic"/>
                  <a:cs typeface="Century Gothic"/>
                  <a:sym typeface="Century Gothic"/>
                </a:rPr>
                <a:t>Posts</a:t>
              </a:r>
              <a:r>
                <a:rPr lang="en-US" sz="1200" b="0" i="0" u="none" strike="noStrike" cap="none" dirty="0">
                  <a:solidFill>
                    <a:srgbClr val="000000"/>
                  </a:solidFill>
                  <a:latin typeface="Century Gothic" panose="020B0502020202020204" pitchFamily="34" charset="0"/>
                  <a:ea typeface="Century Gothic"/>
                  <a:cs typeface="Century Gothic"/>
                  <a:sym typeface="Century Gothic"/>
                </a:rPr>
                <a:t> – </a:t>
              </a:r>
              <a:r>
                <a:rPr lang="en-US" sz="1200" dirty="0">
                  <a:latin typeface="Century Gothic" panose="020B0502020202020204" pitchFamily="34" charset="0"/>
                  <a:ea typeface="Century Gothic"/>
                  <a:cs typeface="Century Gothic"/>
                  <a:sym typeface="Century Gothic"/>
                </a:rPr>
                <a:t>Memes</a:t>
              </a:r>
              <a:r>
                <a:rPr lang="en-US" sz="1200" b="0" i="0" u="none" strike="noStrike" cap="none" dirty="0">
                  <a:solidFill>
                    <a:srgbClr val="000000"/>
                  </a:solidFill>
                  <a:latin typeface="Century Gothic" panose="020B0502020202020204" pitchFamily="34" charset="0"/>
                  <a:ea typeface="Century Gothic"/>
                  <a:cs typeface="Century Gothic"/>
                  <a:sym typeface="Century Gothic"/>
                </a:rPr>
                <a:t>, polls, </a:t>
              </a:r>
              <a:r>
                <a:rPr lang="en-US" sz="1200" dirty="0">
                  <a:latin typeface="Century Gothic" panose="020B0502020202020204" pitchFamily="34" charset="0"/>
                  <a:ea typeface="Century Gothic"/>
                  <a:cs typeface="Century Gothic"/>
                  <a:sym typeface="Century Gothic"/>
                </a:rPr>
                <a:t>advancements</a:t>
              </a:r>
              <a:endParaRPr sz="1400" b="0" i="0" u="none" strike="noStrike" cap="none" dirty="0">
                <a:solidFill>
                  <a:srgbClr val="000000"/>
                </a:solidFill>
                <a:latin typeface="Century Gothic" panose="020B0502020202020204" pitchFamily="34" charset="0"/>
                <a:sym typeface="Arial"/>
              </a:endParaRPr>
            </a:p>
            <a:p>
              <a:pPr marL="0" marR="0" lvl="0" indent="0" algn="ctr" rtl="0">
                <a:lnSpc>
                  <a:spcPct val="100000"/>
                </a:lnSpc>
                <a:spcBef>
                  <a:spcPts val="0"/>
                </a:spcBef>
                <a:spcAft>
                  <a:spcPts val="0"/>
                </a:spcAft>
                <a:buClr>
                  <a:srgbClr val="000000"/>
                </a:buClr>
                <a:buSzPts val="1200"/>
                <a:buFont typeface="Arial"/>
                <a:buNone/>
              </a:pPr>
              <a:r>
                <a:rPr lang="en-US" sz="1200" b="1" i="0" u="none" strike="noStrike" cap="none" dirty="0">
                  <a:solidFill>
                    <a:srgbClr val="000000"/>
                  </a:solidFill>
                  <a:latin typeface="Century Gothic" panose="020B0502020202020204" pitchFamily="34" charset="0"/>
                  <a:ea typeface="Century Gothic"/>
                  <a:cs typeface="Century Gothic"/>
                  <a:sym typeface="Century Gothic"/>
                </a:rPr>
                <a:t>Shorts</a:t>
              </a:r>
              <a:r>
                <a:rPr lang="en-US" sz="1200" b="0" i="0" u="none" strike="noStrike" cap="none" dirty="0">
                  <a:solidFill>
                    <a:srgbClr val="000000"/>
                  </a:solidFill>
                  <a:latin typeface="Century Gothic" panose="020B0502020202020204" pitchFamily="34" charset="0"/>
                  <a:ea typeface="Century Gothic"/>
                  <a:cs typeface="Century Gothic"/>
                  <a:sym typeface="Century Gothic"/>
                </a:rPr>
                <a:t> – Partnerships, sponsorships, campaigns</a:t>
              </a:r>
              <a:endParaRPr sz="1400" b="0" i="0" u="none" strike="noStrike" cap="none" dirty="0">
                <a:solidFill>
                  <a:srgbClr val="000000"/>
                </a:solidFill>
                <a:latin typeface="Century Gothic" panose="020B0502020202020204" pitchFamily="34" charset="0"/>
                <a:sym typeface="Arial"/>
              </a:endParaRPr>
            </a:p>
          </p:txBody>
        </p:sp>
        <p:sp>
          <p:nvSpPr>
            <p:cNvPr id="359" name="Google Shape;359;p5"/>
            <p:cNvSpPr/>
            <p:nvPr/>
          </p:nvSpPr>
          <p:spPr>
            <a:xfrm flipH="1">
              <a:off x="627900" y="3656518"/>
              <a:ext cx="1886700" cy="365700"/>
            </a:xfrm>
            <a:prstGeom prst="rect">
              <a:avLst/>
            </a:prstGeom>
            <a:solidFill>
              <a:srgbClr val="174278"/>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dirty="0">
                  <a:solidFill>
                    <a:srgbClr val="FFFFFF"/>
                  </a:solidFill>
                  <a:latin typeface="Century Gothic" panose="020B0502020202020204" pitchFamily="34" charset="0"/>
                  <a:ea typeface="Century Gothic"/>
                  <a:cs typeface="Century Gothic"/>
                  <a:sym typeface="Century Gothic"/>
                </a:rPr>
                <a:t> Upload</a:t>
              </a:r>
              <a:endParaRPr sz="1400" b="1" i="0" u="none" strike="noStrike" cap="none" dirty="0">
                <a:solidFill>
                  <a:srgbClr val="FFFFFF"/>
                </a:solidFill>
                <a:highlight>
                  <a:srgbClr val="FFFF00"/>
                </a:highlight>
                <a:latin typeface="Century Gothic" panose="020B0502020202020204" pitchFamily="34" charset="0"/>
                <a:ea typeface="Century Gothic"/>
                <a:cs typeface="Century Gothic"/>
                <a:sym typeface="Century Gothic"/>
              </a:endParaRPr>
            </a:p>
          </p:txBody>
        </p:sp>
      </p:grpSp>
      <p:grpSp>
        <p:nvGrpSpPr>
          <p:cNvPr id="361" name="Google Shape;361;p5"/>
          <p:cNvGrpSpPr/>
          <p:nvPr/>
        </p:nvGrpSpPr>
        <p:grpSpPr>
          <a:xfrm>
            <a:off x="4564934" y="2509761"/>
            <a:ext cx="3943230" cy="1271131"/>
            <a:chOff x="2689257" y="3656518"/>
            <a:chExt cx="1886713" cy="1271131"/>
          </a:xfrm>
        </p:grpSpPr>
        <p:sp>
          <p:nvSpPr>
            <p:cNvPr id="362" name="Google Shape;362;p5"/>
            <p:cNvSpPr/>
            <p:nvPr/>
          </p:nvSpPr>
          <p:spPr>
            <a:xfrm>
              <a:off x="2689257" y="4029149"/>
              <a:ext cx="1886700" cy="898500"/>
            </a:xfrm>
            <a:prstGeom prst="rect">
              <a:avLst/>
            </a:pr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1" i="0" u="none" strike="noStrike" cap="none" dirty="0">
                  <a:solidFill>
                    <a:srgbClr val="000000"/>
                  </a:solidFill>
                  <a:latin typeface="Century Gothic" panose="020B0502020202020204" pitchFamily="34" charset="0"/>
                  <a:ea typeface="Century Gothic"/>
                  <a:cs typeface="Century Gothic"/>
                  <a:sym typeface="Century Gothic"/>
                </a:rPr>
                <a:t>Connect </a:t>
              </a:r>
              <a:r>
                <a:rPr lang="en-US" sz="1200" b="0" i="0" u="none" strike="noStrike" cap="none" dirty="0">
                  <a:solidFill>
                    <a:srgbClr val="000000"/>
                  </a:solidFill>
                  <a:latin typeface="Century Gothic" panose="020B0502020202020204" pitchFamily="34" charset="0"/>
                  <a:ea typeface="Century Gothic"/>
                  <a:cs typeface="Century Gothic"/>
                  <a:sym typeface="Century Gothic"/>
                </a:rPr>
                <a:t>with our market through our nation’s most successful connectors – </a:t>
              </a:r>
              <a:r>
                <a:rPr lang="en-US" sz="1200" b="1" i="0" u="none" strike="noStrike" cap="none" dirty="0">
                  <a:solidFill>
                    <a:srgbClr val="000000"/>
                  </a:solidFill>
                  <a:latin typeface="Century Gothic" panose="020B0502020202020204" pitchFamily="34" charset="0"/>
                  <a:ea typeface="Century Gothic"/>
                  <a:cs typeface="Century Gothic"/>
                  <a:sym typeface="Century Gothic"/>
                </a:rPr>
                <a:t>INFLUENCERS</a:t>
              </a:r>
              <a:endParaRPr sz="1400" b="0" i="0" u="none" strike="noStrike" cap="none" dirty="0">
                <a:solidFill>
                  <a:srgbClr val="000000"/>
                </a:solidFill>
                <a:latin typeface="Century Gothic" panose="020B0502020202020204" pitchFamily="34" charset="0"/>
                <a:sym typeface="Arial"/>
              </a:endParaRPr>
            </a:p>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dirty="0">
                  <a:solidFill>
                    <a:srgbClr val="000000"/>
                  </a:solidFill>
                  <a:latin typeface="Century Gothic" panose="020B0502020202020204" pitchFamily="34" charset="0"/>
                  <a:ea typeface="Century Gothic"/>
                  <a:cs typeface="Century Gothic"/>
                  <a:sym typeface="Century Gothic"/>
                </a:rPr>
                <a:t>Amy Harmon</a:t>
              </a:r>
              <a:endParaRPr sz="1400" b="0" i="0" u="none" strike="noStrike" cap="none" dirty="0">
                <a:solidFill>
                  <a:srgbClr val="000000"/>
                </a:solidFill>
                <a:latin typeface="Century Gothic" panose="020B0502020202020204" pitchFamily="34" charset="0"/>
                <a:sym typeface="Arial"/>
              </a:endParaRPr>
            </a:p>
          </p:txBody>
        </p:sp>
        <p:sp>
          <p:nvSpPr>
            <p:cNvPr id="363" name="Google Shape;363;p5"/>
            <p:cNvSpPr/>
            <p:nvPr/>
          </p:nvSpPr>
          <p:spPr>
            <a:xfrm flipH="1">
              <a:off x="2689270" y="3656518"/>
              <a:ext cx="1886700" cy="365700"/>
            </a:xfrm>
            <a:prstGeom prst="rect">
              <a:avLst/>
            </a:prstGeom>
            <a:solidFill>
              <a:srgbClr val="174278"/>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400" b="1" i="0" u="none" strike="noStrike" cap="none" dirty="0">
                  <a:solidFill>
                    <a:srgbClr val="FFFFFF"/>
                  </a:solidFill>
                  <a:latin typeface="Century Gothic" panose="020B0502020202020204" pitchFamily="34" charset="0"/>
                  <a:ea typeface="Century Gothic"/>
                  <a:cs typeface="Century Gothic"/>
                  <a:sym typeface="Century Gothic"/>
                </a:rPr>
                <a:t>Influence</a:t>
              </a:r>
              <a:endParaRPr sz="1400" b="1" i="0" u="none" strike="noStrike" cap="none" dirty="0">
                <a:solidFill>
                  <a:srgbClr val="FFFFFF"/>
                </a:solidFill>
                <a:highlight>
                  <a:srgbClr val="FFFF00"/>
                </a:highlight>
                <a:latin typeface="Century Gothic" panose="020B0502020202020204" pitchFamily="34" charset="0"/>
                <a:ea typeface="Century Gothic"/>
                <a:cs typeface="Century Gothic"/>
                <a:sym typeface="Century Gothic"/>
              </a:endParaRPr>
            </a:p>
          </p:txBody>
        </p:sp>
      </p:grpSp>
      <p:grpSp>
        <p:nvGrpSpPr>
          <p:cNvPr id="364" name="Google Shape;364;p5"/>
          <p:cNvGrpSpPr/>
          <p:nvPr/>
        </p:nvGrpSpPr>
        <p:grpSpPr>
          <a:xfrm>
            <a:off x="317564" y="3970841"/>
            <a:ext cx="3944174" cy="1271131"/>
            <a:chOff x="4895087" y="3656518"/>
            <a:chExt cx="1886713" cy="1271131"/>
          </a:xfrm>
        </p:grpSpPr>
        <p:sp>
          <p:nvSpPr>
            <p:cNvPr id="365" name="Google Shape;365;p5"/>
            <p:cNvSpPr/>
            <p:nvPr/>
          </p:nvSpPr>
          <p:spPr>
            <a:xfrm>
              <a:off x="4895087" y="4029149"/>
              <a:ext cx="1886700" cy="898500"/>
            </a:xfrm>
            <a:prstGeom prst="rect">
              <a:avLst/>
            </a:pr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1" i="0" u="none" strike="noStrike" cap="none" dirty="0">
                  <a:solidFill>
                    <a:srgbClr val="000000"/>
                  </a:solidFill>
                  <a:latin typeface="Century Gothic" panose="020B0502020202020204" pitchFamily="34" charset="0"/>
                  <a:ea typeface="Century Gothic"/>
                  <a:cs typeface="Century Gothic"/>
                  <a:sym typeface="Century Gothic"/>
                </a:rPr>
                <a:t>Digital ads</a:t>
              </a:r>
              <a:r>
                <a:rPr lang="en-US" sz="1200" b="0" i="0" u="none" strike="noStrike" cap="none" dirty="0">
                  <a:solidFill>
                    <a:srgbClr val="000000"/>
                  </a:solidFill>
                  <a:latin typeface="Century Gothic" panose="020B0502020202020204" pitchFamily="34" charset="0"/>
                  <a:ea typeface="Century Gothic"/>
                  <a:cs typeface="Century Gothic"/>
                  <a:sym typeface="Century Gothic"/>
                </a:rPr>
                <a:t> - Target specific demographics, reach target audience, interact with customers/prospects, everything on their favorite social media platform -&gt; </a:t>
              </a:r>
              <a:r>
                <a:rPr lang="en-US" sz="1200" b="1" i="0" u="none" strike="noStrike" cap="none" dirty="0">
                  <a:solidFill>
                    <a:srgbClr val="000000"/>
                  </a:solidFill>
                  <a:latin typeface="Century Gothic" panose="020B0502020202020204" pitchFamily="34" charset="0"/>
                  <a:ea typeface="Century Gothic"/>
                  <a:cs typeface="Century Gothic"/>
                  <a:sym typeface="Century Gothic"/>
                </a:rPr>
                <a:t>ASSOCIATION</a:t>
              </a:r>
              <a:endParaRPr sz="1400" b="1" i="0" u="none" strike="noStrike" cap="none" dirty="0">
                <a:solidFill>
                  <a:srgbClr val="000000"/>
                </a:solidFill>
                <a:latin typeface="Century Gothic" panose="020B0502020202020204" pitchFamily="34" charset="0"/>
                <a:sym typeface="Arial"/>
              </a:endParaRPr>
            </a:p>
          </p:txBody>
        </p:sp>
        <p:sp>
          <p:nvSpPr>
            <p:cNvPr id="366" name="Google Shape;366;p5"/>
            <p:cNvSpPr/>
            <p:nvPr/>
          </p:nvSpPr>
          <p:spPr>
            <a:xfrm flipH="1">
              <a:off x="4895100" y="3656518"/>
              <a:ext cx="1886700" cy="365700"/>
            </a:xfrm>
            <a:prstGeom prst="rect">
              <a:avLst/>
            </a:prstGeom>
            <a:solidFill>
              <a:srgbClr val="5D98E0"/>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dirty="0">
                  <a:solidFill>
                    <a:srgbClr val="FFFFFF"/>
                  </a:solidFill>
                  <a:latin typeface="Century Gothic" panose="020B0502020202020204" pitchFamily="34" charset="0"/>
                  <a:ea typeface="Century Gothic"/>
                  <a:cs typeface="Century Gothic"/>
                  <a:sym typeface="Century Gothic"/>
                </a:rPr>
                <a:t>Advertise</a:t>
              </a:r>
              <a:endParaRPr sz="1400" b="1" i="0" u="none" strike="noStrike" cap="none" dirty="0">
                <a:solidFill>
                  <a:srgbClr val="FFFFFF"/>
                </a:solidFill>
                <a:highlight>
                  <a:srgbClr val="FFFF00"/>
                </a:highlight>
                <a:latin typeface="Century Gothic" panose="020B0502020202020204" pitchFamily="34" charset="0"/>
                <a:ea typeface="Century Gothic"/>
                <a:cs typeface="Century Gothic"/>
                <a:sym typeface="Century Gothic"/>
              </a:endParaRPr>
            </a:p>
          </p:txBody>
        </p:sp>
      </p:grpSp>
      <p:grpSp>
        <p:nvGrpSpPr>
          <p:cNvPr id="367" name="Google Shape;367;p5"/>
          <p:cNvGrpSpPr/>
          <p:nvPr/>
        </p:nvGrpSpPr>
        <p:grpSpPr>
          <a:xfrm>
            <a:off x="4556664" y="3970841"/>
            <a:ext cx="3956248" cy="1271131"/>
            <a:chOff x="7046181" y="3649647"/>
            <a:chExt cx="1886713" cy="1271131"/>
          </a:xfrm>
        </p:grpSpPr>
        <p:sp>
          <p:nvSpPr>
            <p:cNvPr id="368" name="Google Shape;368;p5"/>
            <p:cNvSpPr/>
            <p:nvPr/>
          </p:nvSpPr>
          <p:spPr>
            <a:xfrm>
              <a:off x="7046181" y="4022278"/>
              <a:ext cx="1886700" cy="898500"/>
            </a:xfrm>
            <a:prstGeom prst="rect">
              <a:avLst/>
            </a:pr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dirty="0">
                  <a:solidFill>
                    <a:srgbClr val="000000"/>
                  </a:solidFill>
                  <a:latin typeface="Century Gothic" panose="020B0502020202020204" pitchFamily="34" charset="0"/>
                  <a:ea typeface="Century Gothic"/>
                  <a:cs typeface="Century Gothic"/>
                  <a:sym typeface="Century Gothic"/>
                </a:rPr>
                <a:t>Get </a:t>
              </a:r>
              <a:r>
                <a:rPr lang="en-US" sz="1200" b="1" i="0" u="none" strike="noStrike" cap="none" dirty="0">
                  <a:solidFill>
                    <a:srgbClr val="000000"/>
                  </a:solidFill>
                  <a:latin typeface="Century Gothic" panose="020B0502020202020204" pitchFamily="34" charset="0"/>
                  <a:ea typeface="Century Gothic"/>
                  <a:cs typeface="Century Gothic"/>
                  <a:sym typeface="Century Gothic"/>
                </a:rPr>
                <a:t>involved. </a:t>
              </a:r>
              <a:r>
                <a:rPr lang="en-US" sz="1200" b="0" i="0" u="none" strike="noStrike" cap="none" dirty="0">
                  <a:solidFill>
                    <a:srgbClr val="000000"/>
                  </a:solidFill>
                  <a:latin typeface="Century Gothic" panose="020B0502020202020204" pitchFamily="34" charset="0"/>
                  <a:ea typeface="Century Gothic"/>
                  <a:cs typeface="Century Gothic"/>
                  <a:sym typeface="Century Gothic"/>
                </a:rPr>
                <a:t>Follow other companies, </a:t>
              </a:r>
              <a:endParaRPr sz="1400" b="0" i="0" u="none" strike="noStrike" cap="none">
                <a:solidFill>
                  <a:srgbClr val="000000"/>
                </a:solidFill>
                <a:latin typeface="Century Gothic" panose="020B0502020202020204" pitchFamily="34" charset="0"/>
                <a:sym typeface="Arial"/>
              </a:endParaRPr>
            </a:p>
            <a:p>
              <a:pPr marL="0" marR="0" lvl="0" indent="0" algn="ctr" rtl="0">
                <a:lnSpc>
                  <a:spcPct val="100000"/>
                </a:lnSpc>
                <a:spcBef>
                  <a:spcPts val="0"/>
                </a:spcBef>
                <a:spcAft>
                  <a:spcPts val="0"/>
                </a:spcAft>
                <a:buClr>
                  <a:srgbClr val="000000"/>
                </a:buClr>
                <a:buSzPts val="1200"/>
                <a:buFont typeface="Arial"/>
                <a:buNone/>
              </a:pPr>
              <a:r>
                <a:rPr lang="en-US" sz="1200" b="1" i="0" u="none" strike="noStrike" cap="none" dirty="0">
                  <a:solidFill>
                    <a:srgbClr val="000000"/>
                  </a:solidFill>
                  <a:latin typeface="Century Gothic" panose="020B0502020202020204" pitchFamily="34" charset="0"/>
                  <a:ea typeface="Century Gothic"/>
                  <a:cs typeface="Century Gothic"/>
                  <a:sym typeface="Century Gothic"/>
                </a:rPr>
                <a:t>Connect</a:t>
              </a:r>
              <a:r>
                <a:rPr lang="en-US" sz="1200" b="0" i="0" u="none" strike="noStrike" cap="none" dirty="0">
                  <a:solidFill>
                    <a:srgbClr val="000000"/>
                  </a:solidFill>
                  <a:latin typeface="Century Gothic" panose="020B0502020202020204" pitchFamily="34" charset="0"/>
                  <a:ea typeface="Century Gothic"/>
                  <a:cs typeface="Century Gothic"/>
                  <a:sym typeface="Century Gothic"/>
                </a:rPr>
                <a:t> with other institution e.g. universities Handshake.</a:t>
              </a:r>
              <a:endParaRPr sz="1400" b="0" i="0" u="none" strike="noStrike" cap="none" dirty="0">
                <a:solidFill>
                  <a:srgbClr val="000000"/>
                </a:solidFill>
                <a:latin typeface="Century Gothic" panose="020B0502020202020204" pitchFamily="34" charset="0"/>
                <a:sym typeface="Arial"/>
              </a:endParaRPr>
            </a:p>
          </p:txBody>
        </p:sp>
        <p:sp>
          <p:nvSpPr>
            <p:cNvPr id="369" name="Google Shape;369;p5"/>
            <p:cNvSpPr/>
            <p:nvPr/>
          </p:nvSpPr>
          <p:spPr>
            <a:xfrm flipH="1">
              <a:off x="7046194" y="3649647"/>
              <a:ext cx="1886700" cy="365700"/>
            </a:xfrm>
            <a:prstGeom prst="rect">
              <a:avLst/>
            </a:prstGeom>
            <a:solidFill>
              <a:srgbClr val="5D98E0"/>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dirty="0">
                  <a:solidFill>
                    <a:srgbClr val="FFFFFF"/>
                  </a:solidFill>
                  <a:latin typeface="Century Gothic" panose="020B0502020202020204" pitchFamily="34" charset="0"/>
                  <a:ea typeface="Century Gothic"/>
                  <a:cs typeface="Century Gothic"/>
                  <a:sym typeface="Century Gothic"/>
                </a:rPr>
                <a:t>Follow</a:t>
              </a:r>
              <a:endParaRPr sz="1400" b="0" i="0" u="none" strike="noStrike" cap="none" dirty="0">
                <a:solidFill>
                  <a:srgbClr val="000000"/>
                </a:solidFill>
                <a:latin typeface="Century Gothic" panose="020B0502020202020204" pitchFamily="34" charset="0"/>
                <a:sym typeface="Arial"/>
              </a:endParaRPr>
            </a:p>
          </p:txBody>
        </p:sp>
      </p:grpSp>
      <p:sp>
        <p:nvSpPr>
          <p:cNvPr id="370" name="Google Shape;370;p5"/>
          <p:cNvSpPr txBox="1"/>
          <p:nvPr/>
        </p:nvSpPr>
        <p:spPr>
          <a:xfrm>
            <a:off x="426039" y="5477786"/>
            <a:ext cx="3470100" cy="30773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0" u="sng" strike="noStrike" cap="none" dirty="0">
                <a:solidFill>
                  <a:srgbClr val="000000"/>
                </a:solidFill>
                <a:latin typeface="Century Gothic" panose="020B0502020202020204" pitchFamily="34" charset="0"/>
                <a:ea typeface="Garamond"/>
                <a:cs typeface="Garamond"/>
                <a:sym typeface="Garamond"/>
              </a:rPr>
              <a:t>Develop</a:t>
            </a:r>
            <a:endParaRPr sz="1400" b="0" i="0" u="none" strike="noStrike" cap="none" dirty="0">
              <a:solidFill>
                <a:srgbClr val="000000"/>
              </a:solidFill>
              <a:latin typeface="Century Gothic" panose="020B0502020202020204" pitchFamily="34" charset="0"/>
              <a:sym typeface="Arial"/>
            </a:endParaRPr>
          </a:p>
        </p:txBody>
      </p:sp>
      <p:sp>
        <p:nvSpPr>
          <p:cNvPr id="371" name="Google Shape;371;p5"/>
          <p:cNvSpPr txBox="1"/>
          <p:nvPr/>
        </p:nvSpPr>
        <p:spPr>
          <a:xfrm>
            <a:off x="4636938" y="5477787"/>
            <a:ext cx="3784114" cy="30773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b="1" u="sng" dirty="0">
                <a:latin typeface="Century Gothic" panose="020B0502020202020204" pitchFamily="34" charset="0"/>
                <a:sym typeface="Garamond"/>
              </a:rPr>
              <a:t>Act</a:t>
            </a:r>
            <a:endParaRPr sz="1400" b="0" i="0" u="none" strike="noStrike" cap="none" dirty="0">
              <a:solidFill>
                <a:srgbClr val="000000"/>
              </a:solidFill>
              <a:latin typeface="Century Gothic" panose="020B0502020202020204" pitchFamily="34" charset="0"/>
              <a:sym typeface="Arial"/>
            </a:endParaRPr>
          </a:p>
        </p:txBody>
      </p:sp>
      <p:pic>
        <p:nvPicPr>
          <p:cNvPr id="372" name="Google Shape;372;p5" descr="Badge with solid fill"/>
          <p:cNvPicPr preferRelativeResize="0"/>
          <p:nvPr/>
        </p:nvPicPr>
        <p:blipFill rotWithShape="1">
          <a:blip r:embed="rId3">
            <a:alphaModFix/>
          </a:blip>
          <a:srcRect/>
          <a:stretch/>
        </p:blipFill>
        <p:spPr>
          <a:xfrm>
            <a:off x="316608" y="6182620"/>
            <a:ext cx="365760" cy="365760"/>
          </a:xfrm>
          <a:prstGeom prst="rect">
            <a:avLst/>
          </a:prstGeom>
          <a:noFill/>
          <a:ln>
            <a:noFill/>
          </a:ln>
        </p:spPr>
      </p:pic>
      <p:pic>
        <p:nvPicPr>
          <p:cNvPr id="373" name="Google Shape;373;p5" descr="Badge 1 with solid fill"/>
          <p:cNvPicPr preferRelativeResize="0"/>
          <p:nvPr/>
        </p:nvPicPr>
        <p:blipFill rotWithShape="1">
          <a:blip r:embed="rId4">
            <a:alphaModFix/>
          </a:blip>
          <a:srcRect/>
          <a:stretch/>
        </p:blipFill>
        <p:spPr>
          <a:xfrm>
            <a:off x="316608" y="5802831"/>
            <a:ext cx="365760" cy="365760"/>
          </a:xfrm>
          <a:prstGeom prst="rect">
            <a:avLst/>
          </a:prstGeom>
          <a:noFill/>
          <a:ln>
            <a:noFill/>
          </a:ln>
        </p:spPr>
      </p:pic>
      <p:pic>
        <p:nvPicPr>
          <p:cNvPr id="374" name="Google Shape;374;p5" descr="Badge 3 with solid fill"/>
          <p:cNvPicPr preferRelativeResize="0"/>
          <p:nvPr/>
        </p:nvPicPr>
        <p:blipFill rotWithShape="1">
          <a:blip r:embed="rId5">
            <a:alphaModFix/>
          </a:blip>
          <a:srcRect/>
          <a:stretch/>
        </p:blipFill>
        <p:spPr>
          <a:xfrm>
            <a:off x="4636937" y="5802831"/>
            <a:ext cx="365760" cy="365760"/>
          </a:xfrm>
          <a:prstGeom prst="rect">
            <a:avLst/>
          </a:prstGeom>
          <a:noFill/>
          <a:ln>
            <a:noFill/>
          </a:ln>
        </p:spPr>
      </p:pic>
      <p:pic>
        <p:nvPicPr>
          <p:cNvPr id="375" name="Google Shape;375;p5" descr="Badge 4 with solid fill"/>
          <p:cNvPicPr preferRelativeResize="0"/>
          <p:nvPr/>
        </p:nvPicPr>
        <p:blipFill rotWithShape="1">
          <a:blip r:embed="rId6">
            <a:alphaModFix/>
          </a:blip>
          <a:srcRect/>
          <a:stretch/>
        </p:blipFill>
        <p:spPr>
          <a:xfrm>
            <a:off x="4636937" y="6182620"/>
            <a:ext cx="365760" cy="365760"/>
          </a:xfrm>
          <a:prstGeom prst="rect">
            <a:avLst/>
          </a:prstGeom>
          <a:noFill/>
          <a:ln>
            <a:noFill/>
          </a:ln>
        </p:spPr>
      </p:pic>
      <p:sp>
        <p:nvSpPr>
          <p:cNvPr id="377" name="Google Shape;377;p5"/>
          <p:cNvSpPr txBox="1"/>
          <p:nvPr/>
        </p:nvSpPr>
        <p:spPr>
          <a:xfrm>
            <a:off x="5002695" y="5843206"/>
            <a:ext cx="3498020" cy="276959"/>
          </a:xfrm>
          <a:prstGeom prst="rect">
            <a:avLst/>
          </a:prstGeom>
          <a:noFill/>
          <a:ln>
            <a:noFill/>
          </a:ln>
        </p:spPr>
        <p:txBody>
          <a:bodyPr spcFirstLastPara="1" wrap="square" lIns="91425" tIns="45700" rIns="91425" bIns="45700" anchor="t" anchorCtr="0">
            <a:spAutoFit/>
          </a:bodyPr>
          <a:lstStyle/>
          <a:p>
            <a:pPr>
              <a:buSzPts val="1200"/>
            </a:pPr>
            <a:r>
              <a:rPr lang="en-US" sz="1200" b="0" i="0" u="none" strike="noStrike" cap="none" dirty="0">
                <a:solidFill>
                  <a:srgbClr val="000000"/>
                </a:solidFill>
                <a:latin typeface="Century Gothic" panose="020B0502020202020204" pitchFamily="34" charset="0"/>
                <a:ea typeface="Century Gothic"/>
                <a:cs typeface="Century Gothic"/>
                <a:sym typeface="Century Gothic"/>
              </a:rPr>
              <a:t>Invest into applying the suggested solutions</a:t>
            </a:r>
            <a:endParaRPr lang="en-US" sz="1200" b="0" i="0" u="none" strike="noStrike" cap="none" dirty="0">
              <a:solidFill>
                <a:srgbClr val="000000"/>
              </a:solidFill>
              <a:latin typeface="Century Gothic" panose="020B0502020202020204" pitchFamily="34" charset="0"/>
            </a:endParaRPr>
          </a:p>
        </p:txBody>
      </p:sp>
      <p:sp>
        <p:nvSpPr>
          <p:cNvPr id="378" name="Google Shape;378;p5"/>
          <p:cNvSpPr txBox="1"/>
          <p:nvPr/>
        </p:nvSpPr>
        <p:spPr>
          <a:xfrm>
            <a:off x="5002695" y="6227019"/>
            <a:ext cx="2980599" cy="27695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dirty="0">
                <a:solidFill>
                  <a:srgbClr val="000000"/>
                </a:solidFill>
                <a:latin typeface="Century Gothic" panose="020B0502020202020204" pitchFamily="34" charset="0"/>
                <a:ea typeface="Century Gothic"/>
                <a:cs typeface="Century Gothic"/>
                <a:sym typeface="Century Gothic"/>
              </a:rPr>
              <a:t>Maintain and update new features</a:t>
            </a:r>
            <a:endParaRPr sz="1400" b="0" i="0" u="none" strike="noStrike" cap="none" dirty="0">
              <a:solidFill>
                <a:srgbClr val="000000"/>
              </a:solidFill>
              <a:latin typeface="Century Gothic" panose="020B0502020202020204" pitchFamily="34" charset="0"/>
              <a:sym typeface="Arial"/>
            </a:endParaRPr>
          </a:p>
        </p:txBody>
      </p:sp>
      <p:sp>
        <p:nvSpPr>
          <p:cNvPr id="379" name="Google Shape;379;p5"/>
          <p:cNvSpPr txBox="1"/>
          <p:nvPr/>
        </p:nvSpPr>
        <p:spPr>
          <a:xfrm>
            <a:off x="664458" y="5838639"/>
            <a:ext cx="3470100" cy="27695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dirty="0">
                <a:latin typeface="Century Gothic" panose="020B0502020202020204" pitchFamily="34" charset="0"/>
                <a:ea typeface="Century Gothic"/>
                <a:cs typeface="Century Gothic"/>
                <a:sym typeface="Century Gothic"/>
              </a:rPr>
              <a:t>Plan</a:t>
            </a:r>
            <a:r>
              <a:rPr lang="en-US" sz="1200" b="0" i="0" u="none" strike="noStrike" cap="none" dirty="0">
                <a:solidFill>
                  <a:srgbClr val="000000"/>
                </a:solidFill>
                <a:latin typeface="Century Gothic" panose="020B0502020202020204" pitchFamily="34" charset="0"/>
                <a:ea typeface="Century Gothic"/>
                <a:cs typeface="Century Gothic"/>
                <a:sym typeface="Century Gothic"/>
              </a:rPr>
              <a:t> social media image</a:t>
            </a:r>
            <a:endParaRPr sz="1400" b="0" i="0" u="none" strike="noStrike" cap="none" dirty="0">
              <a:solidFill>
                <a:srgbClr val="000000"/>
              </a:solidFill>
              <a:latin typeface="Century Gothic" panose="020B0502020202020204" pitchFamily="34" charset="0"/>
              <a:sym typeface="Arial"/>
            </a:endParaRPr>
          </a:p>
        </p:txBody>
      </p:sp>
      <p:sp>
        <p:nvSpPr>
          <p:cNvPr id="380" name="Google Shape;380;p5"/>
          <p:cNvSpPr txBox="1"/>
          <p:nvPr/>
        </p:nvSpPr>
        <p:spPr>
          <a:xfrm>
            <a:off x="664458" y="6227020"/>
            <a:ext cx="3470100" cy="27695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dirty="0">
                <a:solidFill>
                  <a:srgbClr val="000000"/>
                </a:solidFill>
                <a:latin typeface="Century Gothic" panose="020B0502020202020204" pitchFamily="34" charset="0"/>
                <a:ea typeface="Century Gothic"/>
                <a:cs typeface="Century Gothic"/>
                <a:sym typeface="Century Gothic"/>
              </a:rPr>
              <a:t>Design, test run, and advance the vision</a:t>
            </a:r>
            <a:endParaRPr sz="1200" b="0" i="0" u="none" strike="noStrike" cap="none" dirty="0">
              <a:solidFill>
                <a:srgbClr val="000000"/>
              </a:solidFill>
              <a:latin typeface="Century Gothic" panose="020B0502020202020204" pitchFamily="34" charset="0"/>
              <a:sym typeface="Arial"/>
            </a:endParaRPr>
          </a:p>
        </p:txBody>
      </p:sp>
      <p:sp>
        <p:nvSpPr>
          <p:cNvPr id="381" name="Google Shape;381;p5"/>
          <p:cNvSpPr txBox="1">
            <a:spLocks noGrp="1"/>
          </p:cNvSpPr>
          <p:nvPr>
            <p:ph type="sldNum" idx="12"/>
          </p:nvPr>
        </p:nvSpPr>
        <p:spPr>
          <a:xfrm>
            <a:off x="7873999" y="6615400"/>
            <a:ext cx="852000" cy="2463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000"/>
              <a:buFont typeface="Arial"/>
              <a:buNone/>
            </a:pPr>
            <a:fld id="{00000000-1234-1234-1234-123412341234}" type="slidenum">
              <a:rPr lang="en-US" sz="1000" b="0" i="0" u="none" strike="noStrike" cap="none" dirty="0">
                <a:solidFill>
                  <a:srgbClr val="000000"/>
                </a:solidFill>
                <a:latin typeface="Century Gothic" panose="020B0502020202020204" pitchFamily="34" charset="0"/>
                <a:sym typeface="Century Gothic"/>
              </a:rPr>
              <a:t>17</a:t>
            </a:fld>
            <a:endParaRPr sz="1000" b="0" i="0" u="none" strike="noStrike" cap="none" dirty="0">
              <a:solidFill>
                <a:srgbClr val="000000"/>
              </a:solidFill>
              <a:latin typeface="Century Gothic" panose="020B0502020202020204" pitchFamily="34" charset="0"/>
              <a:sym typeface="Century Gothic"/>
            </a:endParaRPr>
          </a:p>
        </p:txBody>
      </p:sp>
      <p:sp>
        <p:nvSpPr>
          <p:cNvPr id="382" name="Google Shape;382;p5"/>
          <p:cNvSpPr txBox="1"/>
          <p:nvPr/>
        </p:nvSpPr>
        <p:spPr>
          <a:xfrm>
            <a:off x="3405352" y="2932386"/>
            <a:ext cx="18473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entury Gothic" panose="020B0502020202020204" pitchFamily="34" charset="0"/>
              <a:sym typeface="Arial"/>
            </a:endParaRPr>
          </a:p>
        </p:txBody>
      </p:sp>
      <p:pic>
        <p:nvPicPr>
          <p:cNvPr id="2" name="Picture 2" descr="Cardinal Health Logo and symbol, meaning, history, PNG">
            <a:extLst>
              <a:ext uri="{FF2B5EF4-FFF2-40B4-BE49-F238E27FC236}">
                <a16:creationId xmlns:a16="http://schemas.microsoft.com/office/drawing/2014/main" id="{81F2187C-C3D8-0BCA-1C87-55805BB4168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79830"/>
            <a:ext cx="1168400" cy="734916"/>
          </a:xfrm>
          <a:prstGeom prst="rect">
            <a:avLst/>
          </a:prstGeom>
          <a:noFill/>
          <a:extLst>
            <a:ext uri="{909E8E84-426E-40DD-AFC4-6F175D3DCCD1}">
              <a14:hiddenFill xmlns:a14="http://schemas.microsoft.com/office/drawing/2010/main">
                <a:solidFill>
                  <a:srgbClr val="FFFFFF"/>
                </a:solidFill>
              </a14:hiddenFill>
            </a:ext>
          </a:extLst>
        </p:spPr>
      </p:pic>
      <p:sp>
        <p:nvSpPr>
          <p:cNvPr id="3" name="Google Shape;450;g20fd3f00fcd_0_84">
            <a:extLst>
              <a:ext uri="{FF2B5EF4-FFF2-40B4-BE49-F238E27FC236}">
                <a16:creationId xmlns:a16="http://schemas.microsoft.com/office/drawing/2014/main" id="{1C20FC18-41E6-1F76-B3DA-BE33AFCCAEC3}"/>
              </a:ext>
            </a:extLst>
          </p:cNvPr>
          <p:cNvSpPr txBox="1">
            <a:spLocks/>
          </p:cNvSpPr>
          <p:nvPr/>
        </p:nvSpPr>
        <p:spPr>
          <a:xfrm>
            <a:off x="1142400" y="161762"/>
            <a:ext cx="6859200" cy="676500"/>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lt1"/>
              </a:buClr>
              <a:buSzPts val="3000"/>
              <a:buFont typeface="Century Gothic"/>
              <a:buNone/>
              <a:defRPr sz="30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dirty="0">
                <a:latin typeface="Century Gothic" panose="020B0502020202020204" pitchFamily="34" charset="0"/>
              </a:rPr>
              <a:t>Social Media Strategy - Instagram</a:t>
            </a:r>
          </a:p>
        </p:txBody>
      </p:sp>
      <p:sp>
        <p:nvSpPr>
          <p:cNvPr id="4" name="Down Arrow Callout 3">
            <a:extLst>
              <a:ext uri="{FF2B5EF4-FFF2-40B4-BE49-F238E27FC236}">
                <a16:creationId xmlns:a16="http://schemas.microsoft.com/office/drawing/2014/main" id="{B3DA260E-2EA5-DD7F-4A77-C47C44024EE4}"/>
              </a:ext>
            </a:extLst>
          </p:cNvPr>
          <p:cNvSpPr/>
          <p:nvPr/>
        </p:nvSpPr>
        <p:spPr>
          <a:xfrm>
            <a:off x="317564" y="2220523"/>
            <a:ext cx="8190573" cy="253780"/>
          </a:xfrm>
          <a:prstGeom prst="downArrowCallout">
            <a:avLst>
              <a:gd name="adj1" fmla="val 0"/>
              <a:gd name="adj2" fmla="val 60778"/>
              <a:gd name="adj3" fmla="val 57040"/>
              <a:gd name="adj4" fmla="val 6497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entury Gothic" panose="020B0502020202020204" pitchFamily="34" charset="0"/>
            </a:endParaRPr>
          </a:p>
        </p:txBody>
      </p:sp>
      <p:sp>
        <p:nvSpPr>
          <p:cNvPr id="5" name="Down Arrow Callout 4">
            <a:extLst>
              <a:ext uri="{FF2B5EF4-FFF2-40B4-BE49-F238E27FC236}">
                <a16:creationId xmlns:a16="http://schemas.microsoft.com/office/drawing/2014/main" id="{34246F6D-CC9F-48A4-F706-9EA0F842D607}"/>
              </a:ext>
            </a:extLst>
          </p:cNvPr>
          <p:cNvSpPr/>
          <p:nvPr/>
        </p:nvSpPr>
        <p:spPr>
          <a:xfrm>
            <a:off x="298823" y="5354677"/>
            <a:ext cx="8190573" cy="253780"/>
          </a:xfrm>
          <a:prstGeom prst="downArrowCallout">
            <a:avLst>
              <a:gd name="adj1" fmla="val 0"/>
              <a:gd name="adj2" fmla="val 60778"/>
              <a:gd name="adj3" fmla="val 57040"/>
              <a:gd name="adj4" fmla="val 6497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entury Gothic" panose="020B0502020202020204" pitchFamily="34"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9" name="Google Shape;389;p6"/>
          <p:cNvSpPr txBox="1">
            <a:spLocks noGrp="1"/>
          </p:cNvSpPr>
          <p:nvPr>
            <p:ph type="sldNum" idx="12"/>
          </p:nvPr>
        </p:nvSpPr>
        <p:spPr>
          <a:xfrm>
            <a:off x="7873999" y="6615400"/>
            <a:ext cx="852000" cy="2463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000"/>
              <a:buFont typeface="Arial"/>
              <a:buNone/>
            </a:pPr>
            <a:fld id="{00000000-1234-1234-1234-123412341234}" type="slidenum">
              <a:rPr lang="en-US" sz="1000" b="0" i="0" u="none" strike="noStrike" cap="none" dirty="0">
                <a:solidFill>
                  <a:srgbClr val="000000"/>
                </a:solidFill>
                <a:latin typeface="Century Gothic" panose="020B0502020202020204" pitchFamily="34" charset="0"/>
                <a:sym typeface="Century Gothic"/>
              </a:rPr>
              <a:t>18</a:t>
            </a:fld>
            <a:endParaRPr sz="1000" b="0" i="0" u="none" strike="noStrike" cap="none" dirty="0">
              <a:solidFill>
                <a:srgbClr val="000000"/>
              </a:solidFill>
              <a:latin typeface="Century Gothic" panose="020B0502020202020204" pitchFamily="34" charset="0"/>
              <a:sym typeface="Century Gothic"/>
            </a:endParaRPr>
          </a:p>
        </p:txBody>
      </p:sp>
      <p:sp>
        <p:nvSpPr>
          <p:cNvPr id="423" name="Google Shape;423;p6"/>
          <p:cNvSpPr txBox="1"/>
          <p:nvPr/>
        </p:nvSpPr>
        <p:spPr>
          <a:xfrm>
            <a:off x="473998" y="4288644"/>
            <a:ext cx="3827206" cy="369332"/>
          </a:xfrm>
          <a:prstGeom prst="rect">
            <a:avLst/>
          </a:prstGeom>
          <a:solidFill>
            <a:schemeClr val="dk2"/>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indent="0" algn="ctr">
              <a:buSzPts val="1200"/>
              <a:buNone/>
              <a:defRPr sz="1200" b="1">
                <a:solidFill>
                  <a:srgbClr val="FFFFFF"/>
                </a:solidFill>
                <a:latin typeface="Century Gothic"/>
                <a:ea typeface="Century Gothic"/>
                <a:cs typeface="Century Gothic"/>
              </a:defRPr>
            </a:lvl1pPr>
          </a:lstStyle>
          <a:p>
            <a:r>
              <a:rPr lang="en-US" sz="1600" dirty="0">
                <a:latin typeface="Century Gothic" panose="020B0502020202020204" pitchFamily="34" charset="0"/>
                <a:sym typeface="Century Gothic"/>
              </a:rPr>
              <a:t>Account Post Ideas</a:t>
            </a:r>
            <a:endParaRPr sz="1600" dirty="0">
              <a:latin typeface="Century Gothic" panose="020B0502020202020204" pitchFamily="34" charset="0"/>
            </a:endParaRPr>
          </a:p>
        </p:txBody>
      </p:sp>
      <p:sp>
        <p:nvSpPr>
          <p:cNvPr id="424" name="Google Shape;424;p6"/>
          <p:cNvSpPr txBox="1"/>
          <p:nvPr/>
        </p:nvSpPr>
        <p:spPr>
          <a:xfrm>
            <a:off x="427294" y="4795071"/>
            <a:ext cx="3827206" cy="1600398"/>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000000"/>
              </a:buClr>
              <a:buSzPts val="1600"/>
              <a:buFont typeface="Century Gothic"/>
              <a:buChar char="-"/>
            </a:pPr>
            <a:r>
              <a:rPr lang="en-US" b="0" i="0" u="none" strike="noStrike" cap="none" dirty="0">
                <a:solidFill>
                  <a:srgbClr val="000000"/>
                </a:solidFill>
                <a:latin typeface="Century Gothic" panose="020B0502020202020204" pitchFamily="34" charset="0"/>
                <a:ea typeface="Century Gothic"/>
                <a:cs typeface="Century Gothic"/>
                <a:sym typeface="Century Gothic"/>
              </a:rPr>
              <a:t>New medical product </a:t>
            </a:r>
            <a:r>
              <a:rPr lang="en-US" b="1" i="0" u="none" strike="noStrike" cap="none" dirty="0">
                <a:solidFill>
                  <a:srgbClr val="000000"/>
                </a:solidFill>
                <a:latin typeface="Century Gothic" panose="020B0502020202020204" pitchFamily="34" charset="0"/>
                <a:ea typeface="Century Gothic"/>
                <a:cs typeface="Century Gothic"/>
                <a:sym typeface="Century Gothic"/>
              </a:rPr>
              <a:t>showcases</a:t>
            </a:r>
            <a:r>
              <a:rPr lang="en-US" b="0" i="0" u="none" strike="noStrike" cap="none" dirty="0">
                <a:solidFill>
                  <a:srgbClr val="000000"/>
                </a:solidFill>
                <a:latin typeface="Century Gothic" panose="020B0502020202020204" pitchFamily="34" charset="0"/>
                <a:ea typeface="Century Gothic"/>
                <a:cs typeface="Century Gothic"/>
                <a:sym typeface="Century Gothic"/>
              </a:rPr>
              <a:t> with benefits and uses</a:t>
            </a:r>
          </a:p>
          <a:p>
            <a:pPr marR="0" lvl="0" algn="l" rtl="0">
              <a:lnSpc>
                <a:spcPct val="100000"/>
              </a:lnSpc>
              <a:spcBef>
                <a:spcPts val="0"/>
              </a:spcBef>
              <a:spcAft>
                <a:spcPts val="0"/>
              </a:spcAft>
              <a:buClr>
                <a:srgbClr val="000000"/>
              </a:buClr>
              <a:buSzPts val="1600"/>
            </a:pPr>
            <a:endParaRPr>
              <a:latin typeface="Century Gothic" panose="020B0502020202020204" pitchFamily="34" charset="0"/>
            </a:endParaRPr>
          </a:p>
          <a:p>
            <a:pPr marL="285750" marR="0" lvl="0" indent="-285750" algn="l" rtl="0">
              <a:lnSpc>
                <a:spcPct val="100000"/>
              </a:lnSpc>
              <a:spcBef>
                <a:spcPts val="0"/>
              </a:spcBef>
              <a:spcAft>
                <a:spcPts val="0"/>
              </a:spcAft>
              <a:buClr>
                <a:srgbClr val="000000"/>
              </a:buClr>
              <a:buSzPts val="1600"/>
              <a:buFont typeface="Century Gothic"/>
              <a:buChar char="-"/>
            </a:pPr>
            <a:r>
              <a:rPr lang="en-US" b="1" i="0" u="none" strike="noStrike" cap="none" dirty="0">
                <a:solidFill>
                  <a:srgbClr val="000000"/>
                </a:solidFill>
                <a:latin typeface="Century Gothic" panose="020B0502020202020204" pitchFamily="34" charset="0"/>
                <a:ea typeface="Century Gothic"/>
                <a:cs typeface="Century Gothic"/>
                <a:sym typeface="Century Gothic"/>
              </a:rPr>
              <a:t>Health tips </a:t>
            </a:r>
            <a:r>
              <a:rPr lang="en-US" b="0" i="0" u="none" strike="noStrike" cap="none" dirty="0">
                <a:solidFill>
                  <a:srgbClr val="000000"/>
                </a:solidFill>
                <a:latin typeface="Century Gothic" panose="020B0502020202020204" pitchFamily="34" charset="0"/>
                <a:ea typeface="Century Gothic"/>
                <a:cs typeface="Century Gothic"/>
                <a:sym typeface="Century Gothic"/>
              </a:rPr>
              <a:t>to promote general well-being</a:t>
            </a:r>
          </a:p>
          <a:p>
            <a:pPr marR="0" lvl="0" algn="l" rtl="0">
              <a:lnSpc>
                <a:spcPct val="100000"/>
              </a:lnSpc>
              <a:spcBef>
                <a:spcPts val="0"/>
              </a:spcBef>
              <a:spcAft>
                <a:spcPts val="0"/>
              </a:spcAft>
              <a:buClr>
                <a:srgbClr val="000000"/>
              </a:buClr>
              <a:buSzPts val="1600"/>
            </a:pPr>
            <a:endParaRPr>
              <a:latin typeface="Century Gothic" panose="020B0502020202020204" pitchFamily="34" charset="0"/>
            </a:endParaRPr>
          </a:p>
          <a:p>
            <a:pPr marL="285750" marR="0" lvl="0" indent="-285750" algn="l" rtl="0">
              <a:lnSpc>
                <a:spcPct val="100000"/>
              </a:lnSpc>
              <a:spcBef>
                <a:spcPts val="0"/>
              </a:spcBef>
              <a:spcAft>
                <a:spcPts val="0"/>
              </a:spcAft>
              <a:buClr>
                <a:srgbClr val="000000"/>
              </a:buClr>
              <a:buSzPts val="1600"/>
              <a:buFont typeface="Century Gothic"/>
              <a:buChar char="-"/>
            </a:pPr>
            <a:r>
              <a:rPr lang="en-US" b="0" i="0" u="none" strike="noStrike" cap="none" dirty="0">
                <a:solidFill>
                  <a:srgbClr val="000000"/>
                </a:solidFill>
                <a:latin typeface="Century Gothic" panose="020B0502020202020204" pitchFamily="34" charset="0"/>
                <a:ea typeface="Century Gothic"/>
                <a:cs typeface="Century Gothic"/>
                <a:sym typeface="Century Gothic"/>
              </a:rPr>
              <a:t>Healthcare industry </a:t>
            </a:r>
            <a:r>
              <a:rPr lang="en-US" b="1" i="0" u="none" strike="noStrike" cap="none" dirty="0">
                <a:solidFill>
                  <a:srgbClr val="000000"/>
                </a:solidFill>
                <a:latin typeface="Century Gothic" panose="020B0502020202020204" pitchFamily="34" charset="0"/>
                <a:ea typeface="Century Gothic"/>
                <a:cs typeface="Century Gothic"/>
                <a:sym typeface="Century Gothic"/>
              </a:rPr>
              <a:t>news</a:t>
            </a:r>
            <a:endParaRPr dirty="0">
              <a:latin typeface="Century Gothic" panose="020B0502020202020204" pitchFamily="34" charset="0"/>
            </a:endParaRPr>
          </a:p>
        </p:txBody>
      </p:sp>
      <p:sp>
        <p:nvSpPr>
          <p:cNvPr id="425" name="Google Shape;425;p6"/>
          <p:cNvSpPr txBox="1"/>
          <p:nvPr/>
        </p:nvSpPr>
        <p:spPr>
          <a:xfrm>
            <a:off x="5078441" y="4322232"/>
            <a:ext cx="3591561" cy="338514"/>
          </a:xfrm>
          <a:prstGeom prst="rect">
            <a:avLst/>
          </a:prstGeom>
          <a:solidFill>
            <a:schemeClr val="dk2"/>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RPr/>
            </a:defPPr>
            <a:lvl1pPr marL="0" indent="0" algn="ctr">
              <a:buSzPts val="1200"/>
              <a:buNone/>
              <a:defRPr sz="1600" b="1">
                <a:solidFill>
                  <a:srgbClr val="FFFFFF"/>
                </a:solidFill>
                <a:latin typeface="Century Gothic"/>
                <a:ea typeface="Century Gothic"/>
                <a:cs typeface="Century Gothic"/>
              </a:defRPr>
            </a:lvl1pPr>
          </a:lstStyle>
          <a:p>
            <a:r>
              <a:rPr lang="en-US" dirty="0">
                <a:latin typeface="Century Gothic" panose="020B0502020202020204" pitchFamily="34" charset="0"/>
                <a:sym typeface="Century Gothic"/>
              </a:rPr>
              <a:t>Benefits of Account</a:t>
            </a:r>
            <a:endParaRPr dirty="0">
              <a:latin typeface="Century Gothic" panose="020B0502020202020204" pitchFamily="34" charset="0"/>
            </a:endParaRPr>
          </a:p>
        </p:txBody>
      </p:sp>
      <p:sp>
        <p:nvSpPr>
          <p:cNvPr id="426" name="Google Shape;426;p6"/>
          <p:cNvSpPr txBox="1"/>
          <p:nvPr/>
        </p:nvSpPr>
        <p:spPr>
          <a:xfrm>
            <a:off x="5078441" y="4795071"/>
            <a:ext cx="3683331" cy="1600398"/>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000000"/>
              </a:buClr>
              <a:buSzPts val="1600"/>
              <a:buFont typeface="Century Gothic"/>
              <a:buChar char="-"/>
            </a:pPr>
            <a:r>
              <a:rPr lang="en-US" b="0" i="0" u="none" strike="noStrike" cap="none" dirty="0">
                <a:solidFill>
                  <a:srgbClr val="000000"/>
                </a:solidFill>
                <a:latin typeface="Century Gothic" panose="020B0502020202020204" pitchFamily="34" charset="0"/>
                <a:ea typeface="Century Gothic"/>
                <a:cs typeface="Century Gothic"/>
                <a:sym typeface="Century Gothic"/>
              </a:rPr>
              <a:t>Increases brand </a:t>
            </a:r>
            <a:r>
              <a:rPr lang="en-US" b="1" i="0" u="none" strike="noStrike" cap="none" dirty="0">
                <a:solidFill>
                  <a:srgbClr val="000000"/>
                </a:solidFill>
                <a:latin typeface="Century Gothic" panose="020B0502020202020204" pitchFamily="34" charset="0"/>
                <a:ea typeface="Century Gothic"/>
                <a:cs typeface="Century Gothic"/>
                <a:sym typeface="Century Gothic"/>
              </a:rPr>
              <a:t>visibility</a:t>
            </a:r>
            <a:r>
              <a:rPr lang="en-US" b="0" i="0" u="none" strike="noStrike" cap="none" dirty="0">
                <a:solidFill>
                  <a:srgbClr val="000000"/>
                </a:solidFill>
                <a:latin typeface="Century Gothic" panose="020B0502020202020204" pitchFamily="34" charset="0"/>
                <a:ea typeface="Century Gothic"/>
                <a:cs typeface="Century Gothic"/>
                <a:sym typeface="Century Gothic"/>
              </a:rPr>
              <a:t> </a:t>
            </a:r>
          </a:p>
          <a:p>
            <a:pPr marR="0" lvl="0" algn="l" rtl="0">
              <a:lnSpc>
                <a:spcPct val="100000"/>
              </a:lnSpc>
              <a:spcBef>
                <a:spcPts val="0"/>
              </a:spcBef>
              <a:spcAft>
                <a:spcPts val="0"/>
              </a:spcAft>
              <a:buClr>
                <a:srgbClr val="000000"/>
              </a:buClr>
              <a:buSzPts val="1600"/>
            </a:pPr>
            <a:endParaRPr>
              <a:latin typeface="Century Gothic" panose="020B0502020202020204" pitchFamily="34" charset="0"/>
            </a:endParaRPr>
          </a:p>
          <a:p>
            <a:pPr marL="285750" marR="0" lvl="0" indent="-285750" algn="l" rtl="0">
              <a:lnSpc>
                <a:spcPct val="100000"/>
              </a:lnSpc>
              <a:spcBef>
                <a:spcPts val="0"/>
              </a:spcBef>
              <a:spcAft>
                <a:spcPts val="0"/>
              </a:spcAft>
              <a:buClr>
                <a:srgbClr val="000000"/>
              </a:buClr>
              <a:buSzPts val="1600"/>
              <a:buFont typeface="Century Gothic"/>
              <a:buChar char="-"/>
            </a:pPr>
            <a:r>
              <a:rPr lang="en-US" b="0" i="0" u="none" strike="noStrike" cap="none" dirty="0">
                <a:solidFill>
                  <a:srgbClr val="000000"/>
                </a:solidFill>
                <a:latin typeface="Century Gothic" panose="020B0502020202020204" pitchFamily="34" charset="0"/>
                <a:ea typeface="Century Gothic"/>
                <a:cs typeface="Century Gothic"/>
                <a:sym typeface="Century Gothic"/>
              </a:rPr>
              <a:t>Allows customers to </a:t>
            </a:r>
            <a:r>
              <a:rPr lang="en-US" b="1" i="0" u="none" strike="noStrike" cap="none" dirty="0">
                <a:solidFill>
                  <a:srgbClr val="000000"/>
                </a:solidFill>
                <a:latin typeface="Century Gothic" panose="020B0502020202020204" pitchFamily="34" charset="0"/>
                <a:ea typeface="Century Gothic"/>
                <a:cs typeface="Century Gothic"/>
                <a:sym typeface="Century Gothic"/>
              </a:rPr>
              <a:t>directly</a:t>
            </a:r>
            <a:r>
              <a:rPr lang="en-US" b="0" i="0" u="none" strike="noStrike" cap="none" dirty="0">
                <a:solidFill>
                  <a:srgbClr val="000000"/>
                </a:solidFill>
                <a:latin typeface="Century Gothic" panose="020B0502020202020204" pitchFamily="34" charset="0"/>
                <a:ea typeface="Century Gothic"/>
                <a:cs typeface="Century Gothic"/>
                <a:sym typeface="Century Gothic"/>
              </a:rPr>
              <a:t> </a:t>
            </a:r>
            <a:r>
              <a:rPr lang="en-US" b="1" i="0" u="none" strike="noStrike" cap="none" dirty="0">
                <a:solidFill>
                  <a:srgbClr val="000000"/>
                </a:solidFill>
                <a:latin typeface="Century Gothic" panose="020B0502020202020204" pitchFamily="34" charset="0"/>
                <a:ea typeface="Century Gothic"/>
                <a:cs typeface="Century Gothic"/>
                <a:sym typeface="Century Gothic"/>
              </a:rPr>
              <a:t>communicate</a:t>
            </a:r>
            <a:r>
              <a:rPr lang="en-US" b="0" i="0" u="none" strike="noStrike" cap="none" dirty="0">
                <a:solidFill>
                  <a:srgbClr val="000000"/>
                </a:solidFill>
                <a:latin typeface="Century Gothic" panose="020B0502020202020204" pitchFamily="34" charset="0"/>
                <a:ea typeface="Century Gothic"/>
                <a:cs typeface="Century Gothic"/>
                <a:sym typeface="Century Gothic"/>
              </a:rPr>
              <a:t> with the Cardinal Health</a:t>
            </a:r>
          </a:p>
          <a:p>
            <a:pPr marR="0" lvl="0" algn="l" rtl="0">
              <a:lnSpc>
                <a:spcPct val="100000"/>
              </a:lnSpc>
              <a:spcBef>
                <a:spcPts val="0"/>
              </a:spcBef>
              <a:spcAft>
                <a:spcPts val="0"/>
              </a:spcAft>
              <a:buClr>
                <a:srgbClr val="000000"/>
              </a:buClr>
              <a:buSzPts val="1600"/>
            </a:pPr>
            <a:endParaRPr>
              <a:latin typeface="Century Gothic" panose="020B0502020202020204" pitchFamily="34" charset="0"/>
            </a:endParaRPr>
          </a:p>
          <a:p>
            <a:pPr marL="285750" marR="0" lvl="0" indent="-285750" algn="l" rtl="0">
              <a:lnSpc>
                <a:spcPct val="100000"/>
              </a:lnSpc>
              <a:spcBef>
                <a:spcPts val="0"/>
              </a:spcBef>
              <a:spcAft>
                <a:spcPts val="0"/>
              </a:spcAft>
              <a:buClr>
                <a:srgbClr val="000000"/>
              </a:buClr>
              <a:buSzPts val="1600"/>
              <a:buFont typeface="Century Gothic"/>
              <a:buChar char="-"/>
            </a:pPr>
            <a:r>
              <a:rPr lang="en-US" b="0" i="0" u="none" strike="noStrike" cap="none" dirty="0">
                <a:solidFill>
                  <a:srgbClr val="000000"/>
                </a:solidFill>
                <a:latin typeface="Century Gothic" panose="020B0502020202020204" pitchFamily="34" charset="0"/>
                <a:ea typeface="Century Gothic"/>
                <a:cs typeface="Century Gothic"/>
                <a:sym typeface="Century Gothic"/>
              </a:rPr>
              <a:t>Increases </a:t>
            </a:r>
            <a:r>
              <a:rPr lang="en-US" b="1" i="0" u="none" strike="noStrike" cap="none" dirty="0">
                <a:solidFill>
                  <a:srgbClr val="000000"/>
                </a:solidFill>
                <a:latin typeface="Century Gothic" panose="020B0502020202020204" pitchFamily="34" charset="0"/>
                <a:ea typeface="Century Gothic"/>
                <a:cs typeface="Century Gothic"/>
                <a:sym typeface="Century Gothic"/>
              </a:rPr>
              <a:t>marketing </a:t>
            </a:r>
            <a:r>
              <a:rPr lang="en-US" b="0" i="0" u="none" strike="noStrike" cap="none" dirty="0">
                <a:solidFill>
                  <a:srgbClr val="000000"/>
                </a:solidFill>
                <a:latin typeface="Century Gothic" panose="020B0502020202020204" pitchFamily="34" charset="0"/>
                <a:ea typeface="Century Gothic"/>
                <a:cs typeface="Century Gothic"/>
                <a:sym typeface="Century Gothic"/>
              </a:rPr>
              <a:t>opportunities</a:t>
            </a:r>
            <a:endParaRPr dirty="0">
              <a:latin typeface="Century Gothic" panose="020B0502020202020204" pitchFamily="34" charset="0"/>
            </a:endParaRPr>
          </a:p>
        </p:txBody>
      </p:sp>
      <p:pic>
        <p:nvPicPr>
          <p:cNvPr id="2" name="Picture 2" descr="Cardinal Health Logo and symbol, meaning, history, PNG">
            <a:extLst>
              <a:ext uri="{FF2B5EF4-FFF2-40B4-BE49-F238E27FC236}">
                <a16:creationId xmlns:a16="http://schemas.microsoft.com/office/drawing/2014/main" id="{A95C3431-9969-78AE-D2EF-AD24DC5E4E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79830"/>
            <a:ext cx="1168400" cy="734916"/>
          </a:xfrm>
          <a:prstGeom prst="rect">
            <a:avLst/>
          </a:prstGeom>
          <a:noFill/>
          <a:extLst>
            <a:ext uri="{909E8E84-426E-40DD-AFC4-6F175D3DCCD1}">
              <a14:hiddenFill xmlns:a14="http://schemas.microsoft.com/office/drawing/2010/main">
                <a:solidFill>
                  <a:srgbClr val="FFFFFF"/>
                </a:solidFill>
              </a14:hiddenFill>
            </a:ext>
          </a:extLst>
        </p:spPr>
      </p:pic>
      <p:sp>
        <p:nvSpPr>
          <p:cNvPr id="3" name="Google Shape;450;g20fd3f00fcd_0_84">
            <a:extLst>
              <a:ext uri="{FF2B5EF4-FFF2-40B4-BE49-F238E27FC236}">
                <a16:creationId xmlns:a16="http://schemas.microsoft.com/office/drawing/2014/main" id="{C174C8C1-D43D-EF60-85FB-B3E7E1D7F646}"/>
              </a:ext>
            </a:extLst>
          </p:cNvPr>
          <p:cNvSpPr txBox="1">
            <a:spLocks/>
          </p:cNvSpPr>
          <p:nvPr/>
        </p:nvSpPr>
        <p:spPr>
          <a:xfrm>
            <a:off x="1142400" y="161762"/>
            <a:ext cx="6859200" cy="676500"/>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lt1"/>
              </a:buClr>
              <a:buSzPts val="3000"/>
              <a:buFont typeface="Century Gothic"/>
              <a:buNone/>
              <a:defRPr sz="30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dirty="0">
                <a:latin typeface="Century Gothic" panose="020B0502020202020204" pitchFamily="34" charset="0"/>
              </a:rPr>
              <a:t>Instagram Account Plan</a:t>
            </a:r>
          </a:p>
        </p:txBody>
      </p:sp>
      <p:sp>
        <p:nvSpPr>
          <p:cNvPr id="6" name="Google Shape;423;p6">
            <a:extLst>
              <a:ext uri="{FF2B5EF4-FFF2-40B4-BE49-F238E27FC236}">
                <a16:creationId xmlns:a16="http://schemas.microsoft.com/office/drawing/2014/main" id="{507A885A-2319-286C-46DA-93FC72F78B43}"/>
              </a:ext>
            </a:extLst>
          </p:cNvPr>
          <p:cNvSpPr txBox="1"/>
          <p:nvPr/>
        </p:nvSpPr>
        <p:spPr>
          <a:xfrm>
            <a:off x="427294" y="1181407"/>
            <a:ext cx="8242708" cy="369332"/>
          </a:xfrm>
          <a:prstGeom prst="rect">
            <a:avLst/>
          </a:prstGeom>
          <a:solidFill>
            <a:schemeClr val="dk2"/>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indent="0" algn="ctr">
              <a:buSzPts val="1200"/>
              <a:buNone/>
              <a:defRPr sz="1200" b="1">
                <a:solidFill>
                  <a:srgbClr val="FFFFFF"/>
                </a:solidFill>
                <a:latin typeface="Century Gothic"/>
                <a:ea typeface="Century Gothic"/>
                <a:cs typeface="Century Gothic"/>
              </a:defRPr>
            </a:lvl1pPr>
          </a:lstStyle>
          <a:p>
            <a:r>
              <a:rPr lang="en-US" sz="1600" dirty="0">
                <a:latin typeface="Century Gothic" panose="020B0502020202020204" pitchFamily="34" charset="0"/>
                <a:sym typeface="Century Gothic"/>
              </a:rPr>
              <a:t>Timeline</a:t>
            </a:r>
            <a:endParaRPr sz="1600" dirty="0">
              <a:latin typeface="Century Gothic" panose="020B0502020202020204" pitchFamily="34" charset="0"/>
            </a:endParaRPr>
          </a:p>
        </p:txBody>
      </p:sp>
      <p:graphicFrame>
        <p:nvGraphicFramePr>
          <p:cNvPr id="7" name="Diagram 6">
            <a:extLst>
              <a:ext uri="{FF2B5EF4-FFF2-40B4-BE49-F238E27FC236}">
                <a16:creationId xmlns:a16="http://schemas.microsoft.com/office/drawing/2014/main" id="{36F3B3AC-412F-D58E-6411-F98C422E6B45}"/>
              </a:ext>
            </a:extLst>
          </p:cNvPr>
          <p:cNvGraphicFramePr/>
          <p:nvPr>
            <p:extLst>
              <p:ext uri="{D42A27DB-BD31-4B8C-83A1-F6EECF244321}">
                <p14:modId xmlns:p14="http://schemas.microsoft.com/office/powerpoint/2010/main" val="4001050267"/>
              </p:ext>
            </p:extLst>
          </p:nvPr>
        </p:nvGraphicFramePr>
        <p:xfrm>
          <a:off x="473998" y="2606806"/>
          <a:ext cx="8018206" cy="57538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cxnSp>
        <p:nvCxnSpPr>
          <p:cNvPr id="8" name="Straight Connector 7">
            <a:extLst>
              <a:ext uri="{FF2B5EF4-FFF2-40B4-BE49-F238E27FC236}">
                <a16:creationId xmlns:a16="http://schemas.microsoft.com/office/drawing/2014/main" id="{072F66F9-28F7-65F1-A802-23E781E0B0F1}"/>
              </a:ext>
            </a:extLst>
          </p:cNvPr>
          <p:cNvCxnSpPr>
            <a:cxnSpLocks/>
            <a:endCxn id="12" idx="2"/>
          </p:cNvCxnSpPr>
          <p:nvPr/>
        </p:nvCxnSpPr>
        <p:spPr>
          <a:xfrm flipV="1">
            <a:off x="1373444" y="2364169"/>
            <a:ext cx="1" cy="24263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D3986B05-9906-5C86-DA8D-39168C1A15C0}"/>
              </a:ext>
            </a:extLst>
          </p:cNvPr>
          <p:cNvSpPr txBox="1"/>
          <p:nvPr/>
        </p:nvSpPr>
        <p:spPr>
          <a:xfrm>
            <a:off x="405992" y="1712196"/>
            <a:ext cx="1934905" cy="651973"/>
          </a:xfrm>
          <a:prstGeom prst="rect">
            <a:avLst/>
          </a:prstGeom>
          <a:noFill/>
          <a:ln w="12700">
            <a:solidFill>
              <a:schemeClr val="accent1">
                <a:lumMod val="75000"/>
              </a:schemeClr>
            </a:solidFill>
          </a:ln>
        </p:spPr>
        <p:txBody>
          <a:bodyPr wrap="square" lIns="91440" tIns="45720" rIns="91440" bIns="45720" anchor="t">
            <a:spAutoFit/>
          </a:bodyPr>
          <a:lstStyle/>
          <a:p>
            <a:pPr algn="ctr">
              <a:lnSpc>
                <a:spcPct val="90000"/>
              </a:lnSpc>
              <a:buClr>
                <a:srgbClr val="FFFFFF"/>
              </a:buClr>
              <a:buSzPts val="1200"/>
            </a:pPr>
            <a:r>
              <a:rPr lang="en-US" sz="1100" b="1" i="0" u="none" strike="noStrike" cap="none" dirty="0">
                <a:solidFill>
                  <a:schemeClr val="tx1"/>
                </a:solidFill>
                <a:latin typeface="Century Gothic"/>
                <a:ea typeface="Century Gothic"/>
                <a:cs typeface="Century Gothic"/>
                <a:sym typeface="Century Gothic"/>
              </a:rPr>
              <a:t>Set </a:t>
            </a:r>
            <a:r>
              <a:rPr lang="en-US" sz="1100" b="1" dirty="0">
                <a:solidFill>
                  <a:schemeClr val="tx1"/>
                </a:solidFill>
                <a:latin typeface="Century Gothic"/>
                <a:ea typeface="Century Gothic"/>
                <a:cs typeface="Century Gothic"/>
                <a:sym typeface="Century Gothic"/>
              </a:rPr>
              <a:t>up business</a:t>
            </a:r>
            <a:r>
              <a:rPr lang="en-US" sz="1100" b="1" i="0" u="none" strike="noStrike" cap="none" dirty="0">
                <a:solidFill>
                  <a:schemeClr val="tx1"/>
                </a:solidFill>
                <a:latin typeface="Century Gothic"/>
                <a:ea typeface="Century Gothic"/>
                <a:cs typeface="Century Gothic"/>
                <a:sym typeface="Century Gothic"/>
              </a:rPr>
              <a:t> </a:t>
            </a:r>
            <a:r>
              <a:rPr lang="en-US" sz="1100" b="1" dirty="0">
                <a:solidFill>
                  <a:schemeClr val="tx1"/>
                </a:solidFill>
                <a:latin typeface="Century Gothic"/>
                <a:ea typeface="Century Gothic"/>
                <a:cs typeface="Century Gothic"/>
                <a:sym typeface="Century Gothic"/>
              </a:rPr>
              <a:t>account</a:t>
            </a:r>
            <a:r>
              <a:rPr lang="en-US" sz="1100" b="1" i="0" u="none" strike="noStrike" cap="none" dirty="0">
                <a:solidFill>
                  <a:schemeClr val="tx1"/>
                </a:solidFill>
                <a:latin typeface="Century Gothic"/>
                <a:ea typeface="Century Gothic"/>
                <a:cs typeface="Century Gothic"/>
                <a:sym typeface="Century Gothic"/>
              </a:rPr>
              <a:t>:</a:t>
            </a:r>
            <a:r>
              <a:rPr lang="en-US" sz="1100" b="1" dirty="0">
                <a:solidFill>
                  <a:schemeClr val="tx1"/>
                </a:solidFill>
                <a:latin typeface="Century Gothic"/>
                <a:ea typeface="Century Gothic"/>
                <a:cs typeface="Century Gothic"/>
                <a:sym typeface="Century Gothic"/>
              </a:rPr>
              <a:t> </a:t>
            </a:r>
            <a:endParaRPr lang="en-US" sz="1100" b="1" dirty="0">
              <a:solidFill>
                <a:schemeClr val="tx1"/>
              </a:solidFill>
              <a:latin typeface="Century Gothic" panose="020B0502020202020204" pitchFamily="34" charset="0"/>
            </a:endParaRPr>
          </a:p>
          <a:p>
            <a:pPr marR="0" lvl="1" algn="ctr" rtl="0">
              <a:lnSpc>
                <a:spcPct val="90000"/>
              </a:lnSpc>
              <a:spcBef>
                <a:spcPts val="420"/>
              </a:spcBef>
              <a:spcAft>
                <a:spcPts val="0"/>
              </a:spcAft>
              <a:buClr>
                <a:srgbClr val="FFFFFF"/>
              </a:buClr>
              <a:buSzPts val="1100"/>
            </a:pPr>
            <a:r>
              <a:rPr lang="en-US" sz="1100" b="0" i="0" u="none" strike="noStrike" cap="none" dirty="0">
                <a:solidFill>
                  <a:schemeClr val="tx1"/>
                </a:solidFill>
                <a:latin typeface="Century Gothic" panose="020B0502020202020204" pitchFamily="34" charset="0"/>
                <a:ea typeface="Century Gothic"/>
                <a:cs typeface="Century Gothic"/>
                <a:sym typeface="Century Gothic"/>
              </a:rPr>
              <a:t>-Bio with </a:t>
            </a:r>
            <a:r>
              <a:rPr lang="en-US" sz="1100" i="0" u="none" strike="noStrike" cap="none" dirty="0">
                <a:solidFill>
                  <a:schemeClr val="tx1"/>
                </a:solidFill>
                <a:latin typeface="Century Gothic" panose="020B0502020202020204" pitchFamily="34" charset="0"/>
                <a:ea typeface="Century Gothic"/>
                <a:cs typeface="Century Gothic"/>
                <a:sym typeface="Century Gothic"/>
              </a:rPr>
              <a:t>website</a:t>
            </a:r>
            <a:r>
              <a:rPr lang="en-US" sz="1100" b="0" i="0" u="none" strike="noStrike" cap="none" dirty="0">
                <a:solidFill>
                  <a:schemeClr val="tx1"/>
                </a:solidFill>
                <a:latin typeface="Century Gothic" panose="020B0502020202020204" pitchFamily="34" charset="0"/>
                <a:ea typeface="Century Gothic"/>
                <a:cs typeface="Century Gothic"/>
                <a:sym typeface="Century Gothic"/>
              </a:rPr>
              <a:t> link</a:t>
            </a:r>
            <a:endParaRPr lang="en-US" sz="1100" dirty="0">
              <a:solidFill>
                <a:schemeClr val="tx1"/>
              </a:solidFill>
              <a:latin typeface="Century Gothic" panose="020B0502020202020204" pitchFamily="34" charset="0"/>
              <a:ea typeface="Century Gothic"/>
            </a:endParaRPr>
          </a:p>
          <a:p>
            <a:pPr marR="0" lvl="1" algn="ctr" rtl="0">
              <a:lnSpc>
                <a:spcPct val="90000"/>
              </a:lnSpc>
              <a:spcBef>
                <a:spcPts val="420"/>
              </a:spcBef>
              <a:spcAft>
                <a:spcPts val="0"/>
              </a:spcAft>
              <a:buClr>
                <a:srgbClr val="FFFFFF"/>
              </a:buClr>
              <a:buSzPts val="1100"/>
            </a:pPr>
            <a:r>
              <a:rPr lang="en-US" sz="1100" i="0" u="none" strike="noStrike" cap="none" dirty="0">
                <a:solidFill>
                  <a:schemeClr val="tx1"/>
                </a:solidFill>
                <a:latin typeface="Century Gothic" panose="020B0502020202020204" pitchFamily="34" charset="0"/>
                <a:ea typeface="Century Gothic"/>
                <a:cs typeface="Century Gothic"/>
                <a:sym typeface="Century Gothic"/>
              </a:rPr>
              <a:t>-Concise</a:t>
            </a:r>
            <a:r>
              <a:rPr lang="en-US" sz="1100" b="0" i="0" u="none" strike="noStrike" cap="none" dirty="0">
                <a:solidFill>
                  <a:schemeClr val="tx1"/>
                </a:solidFill>
                <a:latin typeface="Century Gothic" panose="020B0502020202020204" pitchFamily="34" charset="0"/>
                <a:ea typeface="Century Gothic"/>
                <a:cs typeface="Century Gothic"/>
                <a:sym typeface="Century Gothic"/>
              </a:rPr>
              <a:t> username</a:t>
            </a:r>
            <a:endParaRPr lang="en-US" sz="1100" dirty="0">
              <a:solidFill>
                <a:schemeClr val="tx1"/>
              </a:solidFill>
              <a:latin typeface="Century Gothic" panose="020B0502020202020204" pitchFamily="34" charset="0"/>
            </a:endParaRPr>
          </a:p>
        </p:txBody>
      </p:sp>
      <p:sp>
        <p:nvSpPr>
          <p:cNvPr id="15" name="TextBox 14">
            <a:extLst>
              <a:ext uri="{FF2B5EF4-FFF2-40B4-BE49-F238E27FC236}">
                <a16:creationId xmlns:a16="http://schemas.microsoft.com/office/drawing/2014/main" id="{D3F1E219-3BEF-4C1C-B9E1-9C97F34EE4D3}"/>
              </a:ext>
            </a:extLst>
          </p:cNvPr>
          <p:cNvSpPr txBox="1"/>
          <p:nvPr/>
        </p:nvSpPr>
        <p:spPr>
          <a:xfrm>
            <a:off x="1222492" y="3349572"/>
            <a:ext cx="2236809" cy="727379"/>
          </a:xfrm>
          <a:prstGeom prst="rect">
            <a:avLst/>
          </a:prstGeom>
          <a:noFill/>
          <a:ln w="12700">
            <a:solidFill>
              <a:schemeClr val="accent1">
                <a:lumMod val="75000"/>
              </a:schemeClr>
            </a:solidFill>
          </a:ln>
        </p:spPr>
        <p:txBody>
          <a:bodyPr wrap="square">
            <a:spAutoFit/>
          </a:bodyPr>
          <a:lstStyle/>
          <a:p>
            <a:pPr marL="0" marR="0" lvl="0" indent="0" algn="l" rtl="0">
              <a:lnSpc>
                <a:spcPct val="90000"/>
              </a:lnSpc>
              <a:spcBef>
                <a:spcPts val="0"/>
              </a:spcBef>
              <a:spcAft>
                <a:spcPts val="0"/>
              </a:spcAft>
              <a:buClr>
                <a:srgbClr val="FFFFFF"/>
              </a:buClr>
              <a:buSzPts val="1200"/>
              <a:buFont typeface="Century Gothic"/>
              <a:buNone/>
            </a:pPr>
            <a:r>
              <a:rPr lang="en-US" sz="1100" b="1" i="0" u="none" strike="noStrike" cap="none" dirty="0">
                <a:solidFill>
                  <a:schemeClr val="tx1"/>
                </a:solidFill>
                <a:latin typeface="Century Gothic" panose="020B0502020202020204" pitchFamily="34" charset="0"/>
                <a:ea typeface="Century Gothic"/>
                <a:cs typeface="Century Gothic"/>
                <a:sym typeface="Century Gothic"/>
              </a:rPr>
              <a:t>Make 5 posts immediately:</a:t>
            </a:r>
          </a:p>
          <a:p>
            <a:pPr marL="0" marR="0" lvl="0" indent="0" algn="l" rtl="0">
              <a:lnSpc>
                <a:spcPct val="90000"/>
              </a:lnSpc>
              <a:spcBef>
                <a:spcPts val="0"/>
              </a:spcBef>
              <a:spcAft>
                <a:spcPts val="0"/>
              </a:spcAft>
              <a:buClr>
                <a:srgbClr val="FFFFFF"/>
              </a:buClr>
              <a:buSzPts val="1200"/>
              <a:buFont typeface="Century Gothic"/>
              <a:buNone/>
            </a:pPr>
            <a:r>
              <a:rPr lang="en-US" sz="1100" b="1" dirty="0">
                <a:solidFill>
                  <a:schemeClr val="tx1"/>
                </a:solidFill>
                <a:latin typeface="Century Gothic" panose="020B0502020202020204" pitchFamily="34" charset="0"/>
                <a:ea typeface="Century Gothic"/>
              </a:rPr>
              <a:t>-</a:t>
            </a:r>
            <a:r>
              <a:rPr lang="en-US" sz="1100" b="0" i="0" u="none" strike="noStrike" cap="none" dirty="0">
                <a:solidFill>
                  <a:schemeClr val="tx1"/>
                </a:solidFill>
                <a:latin typeface="Century Gothic" panose="020B0502020202020204" pitchFamily="34" charset="0"/>
                <a:ea typeface="Century Gothic"/>
                <a:cs typeface="Century Gothic"/>
                <a:sym typeface="Century Gothic"/>
              </a:rPr>
              <a:t>Makes page look </a:t>
            </a:r>
            <a:r>
              <a:rPr lang="en-US" sz="1100" i="0" u="none" strike="noStrike" cap="none" dirty="0">
                <a:solidFill>
                  <a:schemeClr val="tx1"/>
                </a:solidFill>
                <a:latin typeface="Century Gothic" panose="020B0502020202020204" pitchFamily="34" charset="0"/>
                <a:ea typeface="Century Gothic"/>
                <a:cs typeface="Century Gothic"/>
                <a:sym typeface="Century Gothic"/>
              </a:rPr>
              <a:t>official</a:t>
            </a:r>
            <a:r>
              <a:rPr lang="en-US" sz="1100" b="0" i="0" u="none" strike="noStrike" cap="none" dirty="0">
                <a:solidFill>
                  <a:schemeClr val="tx1"/>
                </a:solidFill>
                <a:latin typeface="Century Gothic" panose="020B0502020202020204" pitchFamily="34" charset="0"/>
                <a:ea typeface="Century Gothic"/>
                <a:cs typeface="Century Gothic"/>
                <a:sym typeface="Century Gothic"/>
              </a:rPr>
              <a:t> and active</a:t>
            </a:r>
            <a:endParaRPr lang="en-US" sz="1100" dirty="0">
              <a:solidFill>
                <a:schemeClr val="tx1"/>
              </a:solidFill>
              <a:latin typeface="Century Gothic" panose="020B0502020202020204" pitchFamily="34" charset="0"/>
            </a:endParaRPr>
          </a:p>
          <a:p>
            <a:pPr marR="0" lvl="1" algn="l" rtl="0">
              <a:lnSpc>
                <a:spcPct val="90000"/>
              </a:lnSpc>
              <a:spcBef>
                <a:spcPts val="165"/>
              </a:spcBef>
              <a:spcAft>
                <a:spcPts val="0"/>
              </a:spcAft>
              <a:buClr>
                <a:srgbClr val="FFFFFF"/>
              </a:buClr>
              <a:buSzPts val="1100"/>
            </a:pPr>
            <a:r>
              <a:rPr lang="en-US" sz="1100" dirty="0">
                <a:solidFill>
                  <a:schemeClr val="tx1"/>
                </a:solidFill>
                <a:latin typeface="Century Gothic" panose="020B0502020202020204" pitchFamily="34" charset="0"/>
                <a:ea typeface="Century Gothic"/>
                <a:cs typeface="Century Gothic"/>
                <a:sym typeface="Century Gothic"/>
              </a:rPr>
              <a:t>-</a:t>
            </a:r>
            <a:r>
              <a:rPr lang="en-US" sz="1100" b="0" i="0" u="none" strike="noStrike" cap="none" dirty="0">
                <a:solidFill>
                  <a:schemeClr val="tx1"/>
                </a:solidFill>
                <a:latin typeface="Century Gothic" panose="020B0502020202020204" pitchFamily="34" charset="0"/>
                <a:ea typeface="Century Gothic"/>
                <a:cs typeface="Century Gothic"/>
                <a:sym typeface="Century Gothic"/>
              </a:rPr>
              <a:t>Gains </a:t>
            </a:r>
            <a:r>
              <a:rPr lang="en-US" sz="1100" i="0" u="none" strike="noStrike" cap="none" dirty="0">
                <a:solidFill>
                  <a:schemeClr val="tx1"/>
                </a:solidFill>
                <a:latin typeface="Century Gothic" panose="020B0502020202020204" pitchFamily="34" charset="0"/>
                <a:ea typeface="Century Gothic"/>
                <a:cs typeface="Century Gothic"/>
                <a:sym typeface="Century Gothic"/>
              </a:rPr>
              <a:t>traction</a:t>
            </a:r>
            <a:endParaRPr lang="en-US" sz="1100" dirty="0">
              <a:solidFill>
                <a:schemeClr val="tx1"/>
              </a:solidFill>
              <a:latin typeface="Century Gothic" panose="020B0502020202020204" pitchFamily="34" charset="0"/>
            </a:endParaRPr>
          </a:p>
        </p:txBody>
      </p:sp>
      <p:cxnSp>
        <p:nvCxnSpPr>
          <p:cNvPr id="16" name="Straight Connector 15">
            <a:extLst>
              <a:ext uri="{FF2B5EF4-FFF2-40B4-BE49-F238E27FC236}">
                <a16:creationId xmlns:a16="http://schemas.microsoft.com/office/drawing/2014/main" id="{0209E4D6-774B-BCF3-2E2C-80A7681E6CB6}"/>
              </a:ext>
            </a:extLst>
          </p:cNvPr>
          <p:cNvCxnSpPr>
            <a:cxnSpLocks/>
            <a:stCxn id="15" idx="0"/>
          </p:cNvCxnSpPr>
          <p:nvPr/>
        </p:nvCxnSpPr>
        <p:spPr>
          <a:xfrm flipH="1" flipV="1">
            <a:off x="2340896" y="3182188"/>
            <a:ext cx="1" cy="16738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A454CD0B-1A40-33FF-98F9-70212FDC8114}"/>
              </a:ext>
            </a:extLst>
          </p:cNvPr>
          <p:cNvCxnSpPr>
            <a:cxnSpLocks/>
            <a:endCxn id="20" idx="2"/>
          </p:cNvCxnSpPr>
          <p:nvPr/>
        </p:nvCxnSpPr>
        <p:spPr>
          <a:xfrm flipV="1">
            <a:off x="4224088" y="2437323"/>
            <a:ext cx="0" cy="16948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1DCA44E7-1FD4-1C70-3B87-27F350DB2195}"/>
              </a:ext>
            </a:extLst>
          </p:cNvPr>
          <p:cNvSpPr txBox="1"/>
          <p:nvPr/>
        </p:nvSpPr>
        <p:spPr>
          <a:xfrm>
            <a:off x="3167856" y="1684296"/>
            <a:ext cx="2112464" cy="753027"/>
          </a:xfrm>
          <a:prstGeom prst="rect">
            <a:avLst/>
          </a:prstGeom>
          <a:noFill/>
          <a:ln w="12700">
            <a:solidFill>
              <a:schemeClr val="accent1">
                <a:lumMod val="60000"/>
                <a:lumOff val="40000"/>
              </a:schemeClr>
            </a:solidFill>
          </a:ln>
        </p:spPr>
        <p:txBody>
          <a:bodyPr wrap="square">
            <a:spAutoFit/>
          </a:bodyPr>
          <a:lstStyle/>
          <a:p>
            <a:pPr marL="0" marR="0" lvl="0" indent="0" algn="l" rtl="0">
              <a:lnSpc>
                <a:spcPct val="90000"/>
              </a:lnSpc>
              <a:spcBef>
                <a:spcPts val="0"/>
              </a:spcBef>
              <a:spcAft>
                <a:spcPts val="0"/>
              </a:spcAft>
              <a:buClr>
                <a:srgbClr val="FFFFFF"/>
              </a:buClr>
              <a:buSzPts val="1200"/>
              <a:buFont typeface="Century Gothic"/>
              <a:buNone/>
            </a:pPr>
            <a:r>
              <a:rPr lang="en-US" sz="1100" b="1" i="0" u="none" strike="noStrike" cap="none" dirty="0">
                <a:solidFill>
                  <a:schemeClr val="tx1"/>
                </a:solidFill>
                <a:latin typeface="Century Gothic" panose="020B0502020202020204" pitchFamily="34" charset="0"/>
                <a:ea typeface="Century Gothic"/>
                <a:cs typeface="Century Gothic"/>
                <a:sym typeface="Century Gothic"/>
              </a:rPr>
              <a:t>Post account on other social media:</a:t>
            </a:r>
            <a:endParaRPr lang="en-US" sz="1100" b="1" dirty="0">
              <a:solidFill>
                <a:schemeClr val="tx1"/>
              </a:solidFill>
              <a:latin typeface="Century Gothic" panose="020B0502020202020204" pitchFamily="34" charset="0"/>
            </a:endParaRPr>
          </a:p>
          <a:p>
            <a:pPr marR="0" lvl="1" algn="l" rtl="0">
              <a:lnSpc>
                <a:spcPct val="90000"/>
              </a:lnSpc>
              <a:spcBef>
                <a:spcPts val="420"/>
              </a:spcBef>
              <a:spcAft>
                <a:spcPts val="0"/>
              </a:spcAft>
              <a:buClr>
                <a:srgbClr val="FFFFFF"/>
              </a:buClr>
              <a:buSzPts val="1100"/>
            </a:pPr>
            <a:r>
              <a:rPr lang="en-US" sz="1100" b="0" i="0" u="none" strike="noStrike" cap="none" dirty="0">
                <a:solidFill>
                  <a:schemeClr val="tx1"/>
                </a:solidFill>
                <a:latin typeface="Century Gothic" panose="020B0502020202020204" pitchFamily="34" charset="0"/>
                <a:ea typeface="Century Gothic"/>
                <a:cs typeface="Century Gothic"/>
                <a:sym typeface="Century Gothic"/>
              </a:rPr>
              <a:t>-Facebook, Twitter, LinkedIn, YouTube</a:t>
            </a:r>
            <a:endParaRPr lang="en-US" sz="1100" dirty="0">
              <a:solidFill>
                <a:schemeClr val="tx1"/>
              </a:solidFill>
              <a:latin typeface="Century Gothic" panose="020B0502020202020204" pitchFamily="34" charset="0"/>
            </a:endParaRPr>
          </a:p>
        </p:txBody>
      </p:sp>
      <p:sp>
        <p:nvSpPr>
          <p:cNvPr id="29" name="TextBox 28">
            <a:extLst>
              <a:ext uri="{FF2B5EF4-FFF2-40B4-BE49-F238E27FC236}">
                <a16:creationId xmlns:a16="http://schemas.microsoft.com/office/drawing/2014/main" id="{429B80DF-19A3-1CDE-1E13-7BB3EAD216BF}"/>
              </a:ext>
            </a:extLst>
          </p:cNvPr>
          <p:cNvSpPr txBox="1"/>
          <p:nvPr/>
        </p:nvSpPr>
        <p:spPr>
          <a:xfrm>
            <a:off x="4207794" y="3340388"/>
            <a:ext cx="2236809" cy="549381"/>
          </a:xfrm>
          <a:prstGeom prst="rect">
            <a:avLst/>
          </a:prstGeom>
          <a:noFill/>
          <a:ln w="12700">
            <a:solidFill>
              <a:schemeClr val="accent1">
                <a:lumMod val="60000"/>
                <a:lumOff val="40000"/>
              </a:schemeClr>
            </a:solidFill>
          </a:ln>
        </p:spPr>
        <p:txBody>
          <a:bodyPr wrap="square">
            <a:spAutoFit/>
          </a:bodyPr>
          <a:lstStyle/>
          <a:p>
            <a:pPr marL="0" marR="0" lvl="0" indent="0" algn="l" rtl="0">
              <a:lnSpc>
                <a:spcPct val="90000"/>
              </a:lnSpc>
              <a:spcBef>
                <a:spcPts val="0"/>
              </a:spcBef>
              <a:spcAft>
                <a:spcPts val="0"/>
              </a:spcAft>
              <a:buClr>
                <a:srgbClr val="FFFFFF"/>
              </a:buClr>
              <a:buSzPts val="1200"/>
              <a:buFont typeface="Century Gothic"/>
              <a:buNone/>
            </a:pPr>
            <a:r>
              <a:rPr lang="en-US" sz="1100" b="1" i="0" u="none" strike="noStrike" cap="none" dirty="0">
                <a:solidFill>
                  <a:schemeClr val="tx1"/>
                </a:solidFill>
                <a:latin typeface="Century Gothic" panose="020B0502020202020204" pitchFamily="34" charset="0"/>
                <a:ea typeface="Century Gothic"/>
                <a:cs typeface="Century Gothic"/>
                <a:sym typeface="Century Gothic"/>
              </a:rPr>
              <a:t>Post once per day</a:t>
            </a:r>
            <a:r>
              <a:rPr lang="en-US" sz="1100" b="1" dirty="0">
                <a:solidFill>
                  <a:schemeClr val="tx1"/>
                </a:solidFill>
                <a:latin typeface="Century Gothic" panose="020B0502020202020204" pitchFamily="34" charset="0"/>
                <a:ea typeface="Century Gothic"/>
              </a:rPr>
              <a:t>:</a:t>
            </a:r>
          </a:p>
          <a:p>
            <a:pPr marL="0" marR="0" lvl="0" indent="0" algn="l" rtl="0">
              <a:lnSpc>
                <a:spcPct val="90000"/>
              </a:lnSpc>
              <a:spcBef>
                <a:spcPts val="0"/>
              </a:spcBef>
              <a:spcAft>
                <a:spcPts val="0"/>
              </a:spcAft>
              <a:buClr>
                <a:srgbClr val="FFFFFF"/>
              </a:buClr>
              <a:buSzPts val="1200"/>
              <a:buFont typeface="Century Gothic"/>
              <a:buNone/>
            </a:pPr>
            <a:r>
              <a:rPr lang="en-US" sz="1100" dirty="0">
                <a:solidFill>
                  <a:schemeClr val="tx1"/>
                </a:solidFill>
                <a:latin typeface="Century Gothic" panose="020B0502020202020204" pitchFamily="34" charset="0"/>
                <a:ea typeface="Century Gothic"/>
                <a:cs typeface="Century Gothic"/>
                <a:sym typeface="Century Gothic"/>
              </a:rPr>
              <a:t>-</a:t>
            </a:r>
            <a:r>
              <a:rPr lang="en-US" sz="1100" i="0" u="none" strike="noStrike" cap="none" dirty="0">
                <a:solidFill>
                  <a:schemeClr val="tx1"/>
                </a:solidFill>
                <a:latin typeface="Century Gothic" panose="020B0502020202020204" pitchFamily="34" charset="0"/>
                <a:ea typeface="Century Gothic"/>
                <a:cs typeface="Century Gothic"/>
                <a:sym typeface="Century Gothic"/>
              </a:rPr>
              <a:t>Consistency is key</a:t>
            </a:r>
            <a:endParaRPr lang="en-US" sz="1100" dirty="0">
              <a:solidFill>
                <a:schemeClr val="tx1"/>
              </a:solidFill>
              <a:latin typeface="Century Gothic" panose="020B0502020202020204" pitchFamily="34" charset="0"/>
              <a:ea typeface="Century Gothic"/>
            </a:endParaRPr>
          </a:p>
          <a:p>
            <a:pPr marL="0" marR="0" lvl="0" indent="0" algn="l" rtl="0">
              <a:lnSpc>
                <a:spcPct val="90000"/>
              </a:lnSpc>
              <a:spcBef>
                <a:spcPts val="0"/>
              </a:spcBef>
              <a:spcAft>
                <a:spcPts val="0"/>
              </a:spcAft>
              <a:buClr>
                <a:srgbClr val="FFFFFF"/>
              </a:buClr>
              <a:buSzPts val="1200"/>
              <a:buFont typeface="Century Gothic"/>
              <a:buNone/>
            </a:pPr>
            <a:r>
              <a:rPr lang="en-US" sz="1100" i="0" u="none" strike="noStrike" cap="none" dirty="0">
                <a:solidFill>
                  <a:schemeClr val="tx1"/>
                </a:solidFill>
                <a:latin typeface="Century Gothic" panose="020B0502020202020204" pitchFamily="34" charset="0"/>
                <a:ea typeface="Century Gothic"/>
                <a:cs typeface="Century Gothic"/>
                <a:sym typeface="Century Gothic"/>
              </a:rPr>
              <a:t>-Professional l</a:t>
            </a:r>
            <a:r>
              <a:rPr lang="en-US" sz="1100" b="0" i="0" u="none" strike="noStrike" cap="none" dirty="0">
                <a:solidFill>
                  <a:schemeClr val="tx1"/>
                </a:solidFill>
                <a:latin typeface="Century Gothic" panose="020B0502020202020204" pitchFamily="34" charset="0"/>
                <a:ea typeface="Century Gothic"/>
                <a:cs typeface="Century Gothic"/>
                <a:sym typeface="Century Gothic"/>
              </a:rPr>
              <a:t>ooking content</a:t>
            </a:r>
            <a:endParaRPr lang="en-US" sz="1100" dirty="0">
              <a:solidFill>
                <a:schemeClr val="tx1"/>
              </a:solidFill>
              <a:latin typeface="Century Gothic" panose="020B0502020202020204" pitchFamily="34" charset="0"/>
            </a:endParaRPr>
          </a:p>
        </p:txBody>
      </p:sp>
      <p:cxnSp>
        <p:nvCxnSpPr>
          <p:cNvPr id="30" name="Straight Connector 29">
            <a:extLst>
              <a:ext uri="{FF2B5EF4-FFF2-40B4-BE49-F238E27FC236}">
                <a16:creationId xmlns:a16="http://schemas.microsoft.com/office/drawing/2014/main" id="{829722C0-25EA-A9F1-8E5C-D6709D651230}"/>
              </a:ext>
            </a:extLst>
          </p:cNvPr>
          <p:cNvCxnSpPr>
            <a:cxnSpLocks/>
            <a:stCxn id="29" idx="0"/>
          </p:cNvCxnSpPr>
          <p:nvPr/>
        </p:nvCxnSpPr>
        <p:spPr>
          <a:xfrm flipH="1" flipV="1">
            <a:off x="5326198" y="3173004"/>
            <a:ext cx="1" cy="16738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3227E3CC-04D0-7CFC-ECDC-87EC466A5D9C}"/>
              </a:ext>
            </a:extLst>
          </p:cNvPr>
          <p:cNvCxnSpPr>
            <a:cxnSpLocks/>
            <a:endCxn id="32" idx="2"/>
          </p:cNvCxnSpPr>
          <p:nvPr/>
        </p:nvCxnSpPr>
        <p:spPr>
          <a:xfrm flipV="1">
            <a:off x="7613770" y="2335754"/>
            <a:ext cx="0" cy="28233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58A64BD0-80E0-FBBB-BD1A-A9540D140B42}"/>
              </a:ext>
            </a:extLst>
          </p:cNvPr>
          <p:cNvSpPr txBox="1"/>
          <p:nvPr/>
        </p:nvSpPr>
        <p:spPr>
          <a:xfrm>
            <a:off x="6557538" y="1695579"/>
            <a:ext cx="2112464" cy="640175"/>
          </a:xfrm>
          <a:prstGeom prst="rect">
            <a:avLst/>
          </a:prstGeom>
          <a:noFill/>
          <a:ln w="12700">
            <a:solidFill>
              <a:schemeClr val="accent1">
                <a:lumMod val="60000"/>
                <a:lumOff val="40000"/>
              </a:schemeClr>
            </a:solidFill>
          </a:ln>
        </p:spPr>
        <p:txBody>
          <a:bodyPr wrap="square">
            <a:spAutoFit/>
          </a:bodyPr>
          <a:lstStyle/>
          <a:p>
            <a:pPr marL="0" marR="0" lvl="0" indent="0" algn="l" rtl="0">
              <a:lnSpc>
                <a:spcPct val="90000"/>
              </a:lnSpc>
              <a:spcBef>
                <a:spcPts val="0"/>
              </a:spcBef>
              <a:spcAft>
                <a:spcPts val="0"/>
              </a:spcAft>
              <a:buClr>
                <a:srgbClr val="FFFFFF"/>
              </a:buClr>
              <a:buSzPts val="1200"/>
              <a:buFont typeface="Century Gothic"/>
              <a:buNone/>
            </a:pPr>
            <a:r>
              <a:rPr lang="en-US" sz="1100" b="1" i="0" u="none" strike="noStrike" cap="none" dirty="0">
                <a:solidFill>
                  <a:schemeClr val="tx1"/>
                </a:solidFill>
                <a:latin typeface="Century Gothic" panose="020B0502020202020204" pitchFamily="34" charset="0"/>
                <a:ea typeface="Century Gothic"/>
                <a:cs typeface="Century Gothic"/>
                <a:sym typeface="Century Gothic"/>
              </a:rPr>
              <a:t>Apply for verification:</a:t>
            </a:r>
            <a:endParaRPr lang="en-US" sz="1100" b="1" dirty="0">
              <a:solidFill>
                <a:schemeClr val="tx1"/>
              </a:solidFill>
              <a:latin typeface="Century Gothic" panose="020B0502020202020204" pitchFamily="34" charset="0"/>
            </a:endParaRPr>
          </a:p>
          <a:p>
            <a:pPr marR="0" lvl="1" algn="l" rtl="0">
              <a:lnSpc>
                <a:spcPct val="90000"/>
              </a:lnSpc>
              <a:spcBef>
                <a:spcPts val="420"/>
              </a:spcBef>
              <a:spcAft>
                <a:spcPts val="0"/>
              </a:spcAft>
              <a:buClr>
                <a:srgbClr val="FFFFFF"/>
              </a:buClr>
              <a:buSzPts val="1100"/>
            </a:pPr>
            <a:r>
              <a:rPr lang="en-US" sz="1100" b="0" i="0" u="none" strike="noStrike" cap="none" dirty="0">
                <a:solidFill>
                  <a:schemeClr val="tx1"/>
                </a:solidFill>
                <a:latin typeface="Century Gothic" panose="020B0502020202020204" pitchFamily="34" charset="0"/>
                <a:ea typeface="Century Gothic"/>
                <a:cs typeface="Century Gothic"/>
                <a:sym typeface="Century Gothic"/>
              </a:rPr>
              <a:t>-Enhances credibility</a:t>
            </a:r>
            <a:endParaRPr lang="en-US" sz="1100" dirty="0">
              <a:solidFill>
                <a:schemeClr val="tx1"/>
              </a:solidFill>
              <a:latin typeface="Century Gothic" panose="020B0502020202020204" pitchFamily="34" charset="0"/>
            </a:endParaRPr>
          </a:p>
          <a:p>
            <a:pPr marR="0" lvl="1" algn="l" rtl="0">
              <a:lnSpc>
                <a:spcPct val="90000"/>
              </a:lnSpc>
              <a:spcBef>
                <a:spcPts val="165"/>
              </a:spcBef>
              <a:spcAft>
                <a:spcPts val="0"/>
              </a:spcAft>
              <a:buClr>
                <a:srgbClr val="FFFFFF"/>
              </a:buClr>
              <a:buSzPts val="1100"/>
            </a:pPr>
            <a:r>
              <a:rPr lang="en-US" sz="1100" b="0" i="0" u="none" strike="noStrike" cap="none" dirty="0">
                <a:solidFill>
                  <a:schemeClr val="tx1"/>
                </a:solidFill>
                <a:latin typeface="Century Gothic" panose="020B0502020202020204" pitchFamily="34" charset="0"/>
                <a:ea typeface="Century Gothic"/>
                <a:cs typeface="Century Gothic"/>
                <a:sym typeface="Century Gothic"/>
              </a:rPr>
              <a:t>-Increases following</a:t>
            </a:r>
            <a:endParaRPr lang="en-US" sz="1100" dirty="0">
              <a:solidFill>
                <a:schemeClr val="tx1"/>
              </a:solidFill>
              <a:latin typeface="Century Gothic" panose="020B0502020202020204" pitchFamily="34"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31"/>
        <p:cNvGrpSpPr/>
        <p:nvPr/>
      </p:nvGrpSpPr>
      <p:grpSpPr>
        <a:xfrm>
          <a:off x="0" y="0"/>
          <a:ext cx="0" cy="0"/>
          <a:chOff x="0" y="0"/>
          <a:chExt cx="0" cy="0"/>
        </a:xfrm>
      </p:grpSpPr>
      <p:sp>
        <p:nvSpPr>
          <p:cNvPr id="432" name="Google Shape;432;p7"/>
          <p:cNvSpPr txBox="1">
            <a:spLocks noGrp="1"/>
          </p:cNvSpPr>
          <p:nvPr>
            <p:ph type="sldNum" idx="12"/>
          </p:nvPr>
        </p:nvSpPr>
        <p:spPr>
          <a:xfrm>
            <a:off x="7873999" y="6615400"/>
            <a:ext cx="852000" cy="2463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en-US" dirty="0">
                <a:latin typeface="Century Gothic" panose="020B0502020202020204" pitchFamily="34" charset="0"/>
              </a:rPr>
              <a:t>19</a:t>
            </a:fld>
            <a:endParaRPr dirty="0">
              <a:latin typeface="Century Gothic" panose="020B0502020202020204" pitchFamily="34" charset="0"/>
            </a:endParaRPr>
          </a:p>
        </p:txBody>
      </p:sp>
      <p:sp>
        <p:nvSpPr>
          <p:cNvPr id="434" name="Google Shape;434;p7"/>
          <p:cNvSpPr txBox="1">
            <a:spLocks noGrp="1"/>
          </p:cNvSpPr>
          <p:nvPr>
            <p:ph type="body" idx="2"/>
          </p:nvPr>
        </p:nvSpPr>
        <p:spPr>
          <a:xfrm>
            <a:off x="457200" y="6004561"/>
            <a:ext cx="8229600" cy="482400"/>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000000"/>
              </a:buClr>
              <a:buSzPts val="1200"/>
              <a:buNone/>
            </a:pPr>
            <a:r>
              <a:rPr lang="en-US" dirty="0">
                <a:latin typeface="Century Gothic" panose="020B0502020202020204" pitchFamily="34" charset="0"/>
              </a:rPr>
              <a:t>A social media marketing campaign encompasses various hidden costs such as the cost for a social media marketing team, the varying cost per post charged by influencers, the diverse sponsorable communities, and more. </a:t>
            </a:r>
            <a:endParaRPr dirty="0">
              <a:latin typeface="Century Gothic" panose="020B0502020202020204" pitchFamily="34" charset="0"/>
            </a:endParaRPr>
          </a:p>
        </p:txBody>
      </p:sp>
      <p:sp>
        <p:nvSpPr>
          <p:cNvPr id="438" name="Google Shape;438;p7"/>
          <p:cNvSpPr/>
          <p:nvPr/>
        </p:nvSpPr>
        <p:spPr>
          <a:xfrm>
            <a:off x="457199" y="1259136"/>
            <a:ext cx="8089901" cy="444443"/>
          </a:xfrm>
          <a:prstGeom prst="rect">
            <a:avLst/>
          </a:prstGeom>
          <a:solidFill>
            <a:srgbClr val="011634"/>
          </a:solidFill>
          <a:ln w="25400" cap="flat" cmpd="sng">
            <a:solidFill>
              <a:srgbClr val="01163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chemeClr val="lt1"/>
                </a:solidFill>
                <a:latin typeface="Century Gothic" panose="020B0502020202020204" pitchFamily="34" charset="0"/>
                <a:ea typeface="Century Gothic"/>
                <a:cs typeface="Century Gothic"/>
                <a:sym typeface="Century Gothic"/>
              </a:rPr>
              <a:t>Subdivided Costs</a:t>
            </a:r>
            <a:endParaRPr dirty="0">
              <a:latin typeface="Century Gothic" panose="020B0502020202020204" pitchFamily="34" charset="0"/>
            </a:endParaRPr>
          </a:p>
        </p:txBody>
      </p:sp>
      <p:grpSp>
        <p:nvGrpSpPr>
          <p:cNvPr id="6" name="Group 5">
            <a:extLst>
              <a:ext uri="{FF2B5EF4-FFF2-40B4-BE49-F238E27FC236}">
                <a16:creationId xmlns:a16="http://schemas.microsoft.com/office/drawing/2014/main" id="{BBB1BB3D-CA8D-39AE-8D9C-AA3AB3B3CCFE}"/>
              </a:ext>
            </a:extLst>
          </p:cNvPr>
          <p:cNvGrpSpPr/>
          <p:nvPr/>
        </p:nvGrpSpPr>
        <p:grpSpPr>
          <a:xfrm>
            <a:off x="613062" y="1772144"/>
            <a:ext cx="7586512" cy="482400"/>
            <a:chOff x="613062" y="1886444"/>
            <a:chExt cx="7586512" cy="482400"/>
          </a:xfrm>
        </p:grpSpPr>
        <p:sp>
          <p:nvSpPr>
            <p:cNvPr id="436" name="Google Shape;436;p7"/>
            <p:cNvSpPr/>
            <p:nvPr/>
          </p:nvSpPr>
          <p:spPr>
            <a:xfrm>
              <a:off x="613062" y="1886444"/>
              <a:ext cx="2421082" cy="482400"/>
            </a:xfrm>
            <a:prstGeom prst="bracePair">
              <a:avLst/>
            </a:prstGeom>
            <a:noFill/>
            <a:ln w="9525" cap="flat" cmpd="sng">
              <a:no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dirty="0">
                  <a:solidFill>
                    <a:schemeClr val="dk1"/>
                  </a:solidFill>
                  <a:latin typeface="Century Gothic" panose="020B0502020202020204" pitchFamily="34" charset="0"/>
                  <a:ea typeface="Century Gothic"/>
                  <a:cs typeface="Century Gothic"/>
                  <a:sym typeface="Century Gothic"/>
                </a:rPr>
                <a:t>Digital advertisements</a:t>
              </a:r>
              <a:endParaRPr sz="1100" dirty="0">
                <a:latin typeface="Century Gothic" panose="020B0502020202020204" pitchFamily="34" charset="0"/>
              </a:endParaRPr>
            </a:p>
          </p:txBody>
        </p:sp>
        <p:sp>
          <p:nvSpPr>
            <p:cNvPr id="448" name="Google Shape;448;p7"/>
            <p:cNvSpPr/>
            <p:nvPr/>
          </p:nvSpPr>
          <p:spPr>
            <a:xfrm>
              <a:off x="3280362" y="1997509"/>
              <a:ext cx="443337" cy="260270"/>
            </a:xfrm>
            <a:prstGeom prst="mathEqual">
              <a:avLst>
                <a:gd name="adj1" fmla="val 23520"/>
                <a:gd name="adj2" fmla="val 19745"/>
              </a:avLst>
            </a:prstGeom>
            <a:solidFill>
              <a:schemeClr val="accent1"/>
            </a:solidFill>
            <a:ln w="25400" cap="flat" cmpd="sng">
              <a:solidFill>
                <a:srgbClr val="0D254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entury Gothic" panose="020B0502020202020204" pitchFamily="34" charset="0"/>
                <a:sym typeface="Arial"/>
              </a:endParaRPr>
            </a:p>
          </p:txBody>
        </p:sp>
        <p:sp>
          <p:nvSpPr>
            <p:cNvPr id="454" name="Google Shape;454;p7"/>
            <p:cNvSpPr txBox="1"/>
            <p:nvPr/>
          </p:nvSpPr>
          <p:spPr>
            <a:xfrm>
              <a:off x="3969918" y="1998373"/>
              <a:ext cx="4229656" cy="27695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dirty="0">
                  <a:solidFill>
                    <a:schemeClr val="dk1"/>
                  </a:solidFill>
                  <a:latin typeface="Century Gothic" panose="020B0502020202020204" pitchFamily="34" charset="0"/>
                  <a:ea typeface="Century Gothic"/>
                  <a:cs typeface="Century Gothic"/>
                  <a:sym typeface="Century Gothic"/>
                </a:rPr>
                <a:t>Around $500 minimum with $5 per thousand views</a:t>
              </a:r>
              <a:endParaRPr dirty="0">
                <a:latin typeface="Century Gothic" panose="020B0502020202020204" pitchFamily="34" charset="0"/>
              </a:endParaRPr>
            </a:p>
          </p:txBody>
        </p:sp>
      </p:grpSp>
      <p:grpSp>
        <p:nvGrpSpPr>
          <p:cNvPr id="7" name="Group 6">
            <a:extLst>
              <a:ext uri="{FF2B5EF4-FFF2-40B4-BE49-F238E27FC236}">
                <a16:creationId xmlns:a16="http://schemas.microsoft.com/office/drawing/2014/main" id="{95646912-3A5D-207F-6BC7-C5970BFC8187}"/>
              </a:ext>
            </a:extLst>
          </p:cNvPr>
          <p:cNvGrpSpPr/>
          <p:nvPr/>
        </p:nvGrpSpPr>
        <p:grpSpPr>
          <a:xfrm>
            <a:off x="613062" y="2444403"/>
            <a:ext cx="5535472" cy="482400"/>
            <a:chOff x="613062" y="2615352"/>
            <a:chExt cx="5535472" cy="482400"/>
          </a:xfrm>
        </p:grpSpPr>
        <p:sp>
          <p:nvSpPr>
            <p:cNvPr id="435" name="Google Shape;435;p7"/>
            <p:cNvSpPr/>
            <p:nvPr/>
          </p:nvSpPr>
          <p:spPr>
            <a:xfrm>
              <a:off x="613062" y="2615352"/>
              <a:ext cx="2421082" cy="482400"/>
            </a:xfrm>
            <a:prstGeom prst="bracePair">
              <a:avLst/>
            </a:prstGeom>
            <a:noFill/>
            <a:ln w="9525" cap="flat" cmpd="sng">
              <a:no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dirty="0">
                  <a:solidFill>
                    <a:schemeClr val="dk1"/>
                  </a:solidFill>
                  <a:latin typeface="Century Gothic"/>
                  <a:ea typeface="Century Gothic"/>
                  <a:cs typeface="Century Gothic"/>
                  <a:sym typeface="Century Gothic"/>
                </a:rPr>
                <a:t>Social media team salaries and cost</a:t>
              </a:r>
              <a:endParaRPr sz="1100" dirty="0">
                <a:solidFill>
                  <a:schemeClr val="dk1"/>
                </a:solidFill>
                <a:latin typeface="Century Gothic"/>
              </a:endParaRPr>
            </a:p>
          </p:txBody>
        </p:sp>
        <p:sp>
          <p:nvSpPr>
            <p:cNvPr id="449" name="Google Shape;449;p7"/>
            <p:cNvSpPr/>
            <p:nvPr/>
          </p:nvSpPr>
          <p:spPr>
            <a:xfrm>
              <a:off x="3280362" y="2726417"/>
              <a:ext cx="443337" cy="260270"/>
            </a:xfrm>
            <a:prstGeom prst="mathEqual">
              <a:avLst>
                <a:gd name="adj1" fmla="val 23520"/>
                <a:gd name="adj2" fmla="val 19745"/>
              </a:avLst>
            </a:prstGeom>
            <a:solidFill>
              <a:schemeClr val="accent1"/>
            </a:solidFill>
            <a:ln w="25400" cap="flat" cmpd="sng">
              <a:solidFill>
                <a:srgbClr val="0D254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entury Gothic" panose="020B0502020202020204" pitchFamily="34" charset="0"/>
                <a:sym typeface="Arial"/>
              </a:endParaRPr>
            </a:p>
          </p:txBody>
        </p:sp>
        <p:sp>
          <p:nvSpPr>
            <p:cNvPr id="455" name="Google Shape;455;p7"/>
            <p:cNvSpPr txBox="1"/>
            <p:nvPr/>
          </p:nvSpPr>
          <p:spPr>
            <a:xfrm>
              <a:off x="3969918" y="2718053"/>
              <a:ext cx="2178616" cy="276959"/>
            </a:xfrm>
            <a:prstGeom prst="rect">
              <a:avLst/>
            </a:prstGeom>
            <a:noFill/>
            <a:ln>
              <a:noFill/>
            </a:ln>
          </p:spPr>
          <p:txBody>
            <a:bodyPr spcFirstLastPara="1" wrap="square" lIns="91425" tIns="45700" rIns="91425" bIns="45700" anchor="t" anchorCtr="0">
              <a:spAutoFit/>
            </a:bodyPr>
            <a:lstStyle/>
            <a:p>
              <a:r>
                <a:rPr lang="en-US" sz="1200" dirty="0">
                  <a:solidFill>
                    <a:schemeClr val="dk1"/>
                  </a:solidFill>
                  <a:latin typeface="Century Gothic"/>
                  <a:ea typeface="Century Gothic"/>
                  <a:cs typeface="Century Gothic"/>
                  <a:sym typeface="Century Gothic"/>
                </a:rPr>
                <a:t>Around $65,000/year</a:t>
              </a:r>
              <a:endParaRPr lang="en-US" sz="1200" dirty="0">
                <a:solidFill>
                  <a:schemeClr val="dk1"/>
                </a:solidFill>
                <a:latin typeface="Century Gothic"/>
              </a:endParaRPr>
            </a:p>
          </p:txBody>
        </p:sp>
      </p:grpSp>
      <p:grpSp>
        <p:nvGrpSpPr>
          <p:cNvPr id="8" name="Group 7">
            <a:extLst>
              <a:ext uri="{FF2B5EF4-FFF2-40B4-BE49-F238E27FC236}">
                <a16:creationId xmlns:a16="http://schemas.microsoft.com/office/drawing/2014/main" id="{D0142A9A-904D-927B-49DC-DE16A1301A06}"/>
              </a:ext>
            </a:extLst>
          </p:cNvPr>
          <p:cNvGrpSpPr/>
          <p:nvPr/>
        </p:nvGrpSpPr>
        <p:grpSpPr>
          <a:xfrm>
            <a:off x="613062" y="3116662"/>
            <a:ext cx="6754689" cy="482400"/>
            <a:chOff x="613062" y="3292794"/>
            <a:chExt cx="6754689" cy="482400"/>
          </a:xfrm>
        </p:grpSpPr>
        <p:sp>
          <p:nvSpPr>
            <p:cNvPr id="437" name="Google Shape;437;p7"/>
            <p:cNvSpPr/>
            <p:nvPr/>
          </p:nvSpPr>
          <p:spPr>
            <a:xfrm>
              <a:off x="613062" y="3292794"/>
              <a:ext cx="2421082" cy="482400"/>
            </a:xfrm>
            <a:prstGeom prst="bracePair">
              <a:avLst/>
            </a:prstGeom>
            <a:noFill/>
            <a:ln w="9525" cap="flat" cmpd="sng">
              <a:no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dirty="0">
                  <a:solidFill>
                    <a:schemeClr val="dk1"/>
                  </a:solidFill>
                  <a:latin typeface="Century Gothic" panose="020B0502020202020204" pitchFamily="34" charset="0"/>
                  <a:ea typeface="Century Gothic"/>
                  <a:cs typeface="Century Gothic"/>
                  <a:sym typeface="Century Gothic"/>
                </a:rPr>
                <a:t>Influencers</a:t>
              </a:r>
              <a:endParaRPr sz="1100" dirty="0">
                <a:latin typeface="Century Gothic" panose="020B0502020202020204" pitchFamily="34" charset="0"/>
              </a:endParaRPr>
            </a:p>
          </p:txBody>
        </p:sp>
        <p:sp>
          <p:nvSpPr>
            <p:cNvPr id="450" name="Google Shape;450;p7"/>
            <p:cNvSpPr/>
            <p:nvPr/>
          </p:nvSpPr>
          <p:spPr>
            <a:xfrm>
              <a:off x="3280362" y="3403859"/>
              <a:ext cx="443337" cy="260270"/>
            </a:xfrm>
            <a:prstGeom prst="mathEqual">
              <a:avLst>
                <a:gd name="adj1" fmla="val 23520"/>
                <a:gd name="adj2" fmla="val 19745"/>
              </a:avLst>
            </a:prstGeom>
            <a:solidFill>
              <a:schemeClr val="accent1"/>
            </a:solidFill>
            <a:ln w="25400" cap="flat" cmpd="sng">
              <a:solidFill>
                <a:srgbClr val="0D254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entury Gothic" panose="020B0502020202020204" pitchFamily="34" charset="0"/>
                <a:sym typeface="Arial"/>
              </a:endParaRPr>
            </a:p>
          </p:txBody>
        </p:sp>
        <p:sp>
          <p:nvSpPr>
            <p:cNvPr id="456" name="Google Shape;456;p7"/>
            <p:cNvSpPr txBox="1"/>
            <p:nvPr/>
          </p:nvSpPr>
          <p:spPr>
            <a:xfrm>
              <a:off x="3969918" y="3395495"/>
              <a:ext cx="3397833"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dirty="0">
                  <a:solidFill>
                    <a:schemeClr val="dk1"/>
                  </a:solidFill>
                  <a:latin typeface="Century Gothic" panose="020B0502020202020204" pitchFamily="34" charset="0"/>
                  <a:ea typeface="Century Gothic"/>
                  <a:cs typeface="Century Gothic"/>
                  <a:sym typeface="Century Gothic"/>
                </a:rPr>
                <a:t>Around $2,500/post of “Mega-Influencers”</a:t>
              </a:r>
              <a:endParaRPr dirty="0">
                <a:latin typeface="Century Gothic" panose="020B0502020202020204" pitchFamily="34" charset="0"/>
              </a:endParaRPr>
            </a:p>
          </p:txBody>
        </p:sp>
      </p:grpSp>
      <p:grpSp>
        <p:nvGrpSpPr>
          <p:cNvPr id="10" name="Group 9">
            <a:extLst>
              <a:ext uri="{FF2B5EF4-FFF2-40B4-BE49-F238E27FC236}">
                <a16:creationId xmlns:a16="http://schemas.microsoft.com/office/drawing/2014/main" id="{EBD19BEA-D1CE-A83A-A566-7602707B520E}"/>
              </a:ext>
            </a:extLst>
          </p:cNvPr>
          <p:cNvGrpSpPr/>
          <p:nvPr/>
        </p:nvGrpSpPr>
        <p:grpSpPr>
          <a:xfrm>
            <a:off x="613062" y="4461180"/>
            <a:ext cx="8073738" cy="646331"/>
            <a:chOff x="613062" y="4575480"/>
            <a:chExt cx="8073738" cy="646331"/>
          </a:xfrm>
        </p:grpSpPr>
        <p:sp>
          <p:nvSpPr>
            <p:cNvPr id="440" name="Google Shape;440;p7"/>
            <p:cNvSpPr/>
            <p:nvPr/>
          </p:nvSpPr>
          <p:spPr>
            <a:xfrm>
              <a:off x="613062" y="4657445"/>
              <a:ext cx="2421082" cy="482400"/>
            </a:xfrm>
            <a:prstGeom prst="bracePair">
              <a:avLst/>
            </a:prstGeom>
            <a:noFill/>
            <a:ln w="9525" cap="flat" cmpd="sng">
              <a:no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dirty="0">
                  <a:solidFill>
                    <a:schemeClr val="dk1"/>
                  </a:solidFill>
                  <a:latin typeface="Century Gothic" panose="020B0502020202020204" pitchFamily="34" charset="0"/>
                  <a:ea typeface="Century Gothic"/>
                  <a:cs typeface="Century Gothic"/>
                  <a:sym typeface="Century Gothic"/>
                </a:rPr>
                <a:t>Becoming verified (Blue check mark)</a:t>
              </a:r>
              <a:endParaRPr sz="1100" dirty="0">
                <a:latin typeface="Century Gothic" panose="020B0502020202020204" pitchFamily="34" charset="0"/>
              </a:endParaRPr>
            </a:p>
          </p:txBody>
        </p:sp>
        <p:sp>
          <p:nvSpPr>
            <p:cNvPr id="452" name="Google Shape;452;p7"/>
            <p:cNvSpPr/>
            <p:nvPr/>
          </p:nvSpPr>
          <p:spPr>
            <a:xfrm>
              <a:off x="3280362" y="4768510"/>
              <a:ext cx="443337" cy="260270"/>
            </a:xfrm>
            <a:prstGeom prst="mathEqual">
              <a:avLst>
                <a:gd name="adj1" fmla="val 23520"/>
                <a:gd name="adj2" fmla="val 19745"/>
              </a:avLst>
            </a:prstGeom>
            <a:solidFill>
              <a:schemeClr val="accent1"/>
            </a:solidFill>
            <a:ln w="25400" cap="flat" cmpd="sng">
              <a:solidFill>
                <a:srgbClr val="0D254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entury Gothic" panose="020B0502020202020204" pitchFamily="34" charset="0"/>
                <a:sym typeface="Arial"/>
              </a:endParaRPr>
            </a:p>
          </p:txBody>
        </p:sp>
        <p:sp>
          <p:nvSpPr>
            <p:cNvPr id="457" name="Google Shape;457;p7"/>
            <p:cNvSpPr txBox="1"/>
            <p:nvPr/>
          </p:nvSpPr>
          <p:spPr>
            <a:xfrm>
              <a:off x="3969918" y="4575480"/>
              <a:ext cx="4716882" cy="646331"/>
            </a:xfrm>
            <a:prstGeom prst="rect">
              <a:avLst/>
            </a:prstGeom>
            <a:noFill/>
            <a:ln>
              <a:noFill/>
            </a:ln>
          </p:spPr>
          <p:txBody>
            <a:bodyPr spcFirstLastPara="1" wrap="square" lIns="91425" tIns="45700" rIns="91425" bIns="45700" anchor="t" anchorCtr="0">
              <a:spAutoFit/>
            </a:bodyPr>
            <a:lstStyle/>
            <a:p>
              <a:r>
                <a:rPr lang="en-US" sz="1200" dirty="0">
                  <a:solidFill>
                    <a:schemeClr val="dk1"/>
                  </a:solidFill>
                  <a:latin typeface="Century Gothic"/>
                  <a:ea typeface="Century Gothic"/>
                  <a:cs typeface="Century Gothic"/>
                  <a:sym typeface="Century Gothic"/>
                </a:rPr>
                <a:t>Some platforms like X, formerly known as Twitter, charge $8 monthly for this, and some don’t charge but require strong social media engagement which has an implicit cost </a:t>
              </a:r>
              <a:endParaRPr dirty="0">
                <a:solidFill>
                  <a:schemeClr val="dk1"/>
                </a:solidFill>
                <a:latin typeface="Century Gothic" panose="020B0502020202020204" pitchFamily="34" charset="0"/>
              </a:endParaRPr>
            </a:p>
          </p:txBody>
        </p:sp>
      </p:grpSp>
      <p:grpSp>
        <p:nvGrpSpPr>
          <p:cNvPr id="9" name="Group 8">
            <a:extLst>
              <a:ext uri="{FF2B5EF4-FFF2-40B4-BE49-F238E27FC236}">
                <a16:creationId xmlns:a16="http://schemas.microsoft.com/office/drawing/2014/main" id="{AF4C4056-4934-4567-AC08-26E7794154E0}"/>
              </a:ext>
            </a:extLst>
          </p:cNvPr>
          <p:cNvGrpSpPr/>
          <p:nvPr/>
        </p:nvGrpSpPr>
        <p:grpSpPr>
          <a:xfrm>
            <a:off x="613062" y="3788921"/>
            <a:ext cx="7586512" cy="482400"/>
            <a:chOff x="613062" y="3970236"/>
            <a:chExt cx="7586512" cy="482400"/>
          </a:xfrm>
        </p:grpSpPr>
        <p:sp>
          <p:nvSpPr>
            <p:cNvPr id="439" name="Google Shape;439;p7"/>
            <p:cNvSpPr/>
            <p:nvPr/>
          </p:nvSpPr>
          <p:spPr>
            <a:xfrm>
              <a:off x="613062" y="3970236"/>
              <a:ext cx="2421082" cy="482400"/>
            </a:xfrm>
            <a:prstGeom prst="bracePair">
              <a:avLst/>
            </a:prstGeom>
            <a:noFill/>
            <a:ln w="9525" cap="flat" cmpd="sng">
              <a:no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dirty="0">
                  <a:solidFill>
                    <a:schemeClr val="dk1"/>
                  </a:solidFill>
                  <a:latin typeface="Century Gothic" panose="020B0502020202020204" pitchFamily="34" charset="0"/>
                  <a:ea typeface="Century Gothic"/>
                  <a:cs typeface="Century Gothic"/>
                  <a:sym typeface="Century Gothic"/>
                </a:rPr>
                <a:t>Sponsorships</a:t>
              </a:r>
              <a:endParaRPr sz="1100" dirty="0">
                <a:latin typeface="Century Gothic" panose="020B0502020202020204" pitchFamily="34" charset="0"/>
              </a:endParaRPr>
            </a:p>
          </p:txBody>
        </p:sp>
        <p:sp>
          <p:nvSpPr>
            <p:cNvPr id="451" name="Google Shape;451;p7"/>
            <p:cNvSpPr/>
            <p:nvPr/>
          </p:nvSpPr>
          <p:spPr>
            <a:xfrm>
              <a:off x="3280362" y="4081301"/>
              <a:ext cx="443337" cy="260270"/>
            </a:xfrm>
            <a:prstGeom prst="mathEqual">
              <a:avLst>
                <a:gd name="adj1" fmla="val 23520"/>
                <a:gd name="adj2" fmla="val 19745"/>
              </a:avLst>
            </a:prstGeom>
            <a:solidFill>
              <a:schemeClr val="accent1"/>
            </a:solidFill>
            <a:ln w="25400" cap="flat" cmpd="sng">
              <a:solidFill>
                <a:srgbClr val="0D254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entury Gothic" panose="020B0502020202020204" pitchFamily="34" charset="0"/>
                <a:sym typeface="Arial"/>
              </a:endParaRPr>
            </a:p>
          </p:txBody>
        </p:sp>
        <p:sp>
          <p:nvSpPr>
            <p:cNvPr id="458" name="Google Shape;458;p7"/>
            <p:cNvSpPr txBox="1"/>
            <p:nvPr/>
          </p:nvSpPr>
          <p:spPr>
            <a:xfrm>
              <a:off x="3969918" y="3980604"/>
              <a:ext cx="4229656"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dirty="0">
                  <a:solidFill>
                    <a:schemeClr val="dk1"/>
                  </a:solidFill>
                  <a:latin typeface="Century Gothic" panose="020B0502020202020204" pitchFamily="34" charset="0"/>
                  <a:ea typeface="Century Gothic"/>
                  <a:cs typeface="Century Gothic"/>
                  <a:sym typeface="Century Gothic"/>
                </a:rPr>
                <a:t>Depends on the sponsored entity. Expect to spend around $5,000</a:t>
              </a:r>
              <a:endParaRPr dirty="0">
                <a:latin typeface="Century Gothic" panose="020B0502020202020204" pitchFamily="34" charset="0"/>
              </a:endParaRPr>
            </a:p>
          </p:txBody>
        </p:sp>
      </p:grpSp>
      <p:grpSp>
        <p:nvGrpSpPr>
          <p:cNvPr id="11" name="Group 10">
            <a:extLst>
              <a:ext uri="{FF2B5EF4-FFF2-40B4-BE49-F238E27FC236}">
                <a16:creationId xmlns:a16="http://schemas.microsoft.com/office/drawing/2014/main" id="{F1B77EFE-BCDA-93D5-8FF8-E62760C74D8F}"/>
              </a:ext>
            </a:extLst>
          </p:cNvPr>
          <p:cNvGrpSpPr/>
          <p:nvPr/>
        </p:nvGrpSpPr>
        <p:grpSpPr>
          <a:xfrm>
            <a:off x="613062" y="5325120"/>
            <a:ext cx="8073738" cy="482400"/>
            <a:chOff x="613062" y="5325120"/>
            <a:chExt cx="8073738" cy="482400"/>
          </a:xfrm>
        </p:grpSpPr>
        <p:sp>
          <p:nvSpPr>
            <p:cNvPr id="441" name="Google Shape;441;p7"/>
            <p:cNvSpPr/>
            <p:nvPr/>
          </p:nvSpPr>
          <p:spPr>
            <a:xfrm>
              <a:off x="613062" y="5325120"/>
              <a:ext cx="2421082" cy="482400"/>
            </a:xfrm>
            <a:prstGeom prst="bracePair">
              <a:avLst/>
            </a:prstGeom>
            <a:noFill/>
            <a:ln w="9525" cap="flat" cmpd="sng">
              <a:no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b="1" dirty="0">
                  <a:solidFill>
                    <a:schemeClr val="dk1"/>
                  </a:solidFill>
                  <a:latin typeface="Century Gothic" panose="020B0502020202020204" pitchFamily="34" charset="0"/>
                  <a:ea typeface="Century Gothic"/>
                  <a:cs typeface="Century Gothic"/>
                  <a:sym typeface="Century Gothic"/>
                </a:rPr>
                <a:t>Preliminary estimated total cost</a:t>
              </a:r>
              <a:endParaRPr sz="1100" b="1" dirty="0">
                <a:latin typeface="Century Gothic" panose="020B0502020202020204" pitchFamily="34" charset="0"/>
              </a:endParaRPr>
            </a:p>
          </p:txBody>
        </p:sp>
        <p:sp>
          <p:nvSpPr>
            <p:cNvPr id="453" name="Google Shape;453;p7"/>
            <p:cNvSpPr/>
            <p:nvPr/>
          </p:nvSpPr>
          <p:spPr>
            <a:xfrm>
              <a:off x="3280362" y="5436185"/>
              <a:ext cx="443337" cy="260270"/>
            </a:xfrm>
            <a:prstGeom prst="mathEqual">
              <a:avLst>
                <a:gd name="adj1" fmla="val 23520"/>
                <a:gd name="adj2" fmla="val 19745"/>
              </a:avLst>
            </a:prstGeom>
            <a:solidFill>
              <a:schemeClr val="accent1"/>
            </a:solidFill>
            <a:ln w="25400" cap="flat" cmpd="sng">
              <a:solidFill>
                <a:srgbClr val="0D254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entury Gothic" panose="020B0502020202020204" pitchFamily="34" charset="0"/>
                <a:sym typeface="Arial"/>
              </a:endParaRPr>
            </a:p>
          </p:txBody>
        </p:sp>
        <p:sp>
          <p:nvSpPr>
            <p:cNvPr id="459" name="Google Shape;459;p7"/>
            <p:cNvSpPr txBox="1"/>
            <p:nvPr/>
          </p:nvSpPr>
          <p:spPr>
            <a:xfrm>
              <a:off x="3969918" y="5427821"/>
              <a:ext cx="4716882"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b="1" dirty="0">
                  <a:solidFill>
                    <a:schemeClr val="dk1"/>
                  </a:solidFill>
                  <a:latin typeface="Century Gothic"/>
                  <a:ea typeface="Century Gothic"/>
                  <a:cs typeface="Century Gothic"/>
                  <a:sym typeface="Century Gothic"/>
                </a:rPr>
                <a:t>$100,000–$400,000 Yearly</a:t>
              </a:r>
              <a:endParaRPr dirty="0">
                <a:solidFill>
                  <a:schemeClr val="dk1"/>
                </a:solidFill>
                <a:latin typeface="Century Gothic"/>
              </a:endParaRPr>
            </a:p>
          </p:txBody>
        </p:sp>
      </p:grpSp>
      <p:pic>
        <p:nvPicPr>
          <p:cNvPr id="4" name="Picture 2" descr="Cardinal Health Logo and symbol, meaning, history, PNG">
            <a:extLst>
              <a:ext uri="{FF2B5EF4-FFF2-40B4-BE49-F238E27FC236}">
                <a16:creationId xmlns:a16="http://schemas.microsoft.com/office/drawing/2014/main" id="{5B849992-BDC2-7CA7-409A-34588A5234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79830"/>
            <a:ext cx="1168400" cy="734916"/>
          </a:xfrm>
          <a:prstGeom prst="rect">
            <a:avLst/>
          </a:prstGeom>
          <a:noFill/>
          <a:extLst>
            <a:ext uri="{909E8E84-426E-40DD-AFC4-6F175D3DCCD1}">
              <a14:hiddenFill xmlns:a14="http://schemas.microsoft.com/office/drawing/2010/main">
                <a:solidFill>
                  <a:srgbClr val="FFFFFF"/>
                </a:solidFill>
              </a14:hiddenFill>
            </a:ext>
          </a:extLst>
        </p:spPr>
      </p:pic>
      <p:sp>
        <p:nvSpPr>
          <p:cNvPr id="5" name="Google Shape;450;g20fd3f00fcd_0_84">
            <a:extLst>
              <a:ext uri="{FF2B5EF4-FFF2-40B4-BE49-F238E27FC236}">
                <a16:creationId xmlns:a16="http://schemas.microsoft.com/office/drawing/2014/main" id="{910C9801-6E70-AF38-9481-B7015CC6DA81}"/>
              </a:ext>
            </a:extLst>
          </p:cNvPr>
          <p:cNvSpPr txBox="1">
            <a:spLocks/>
          </p:cNvSpPr>
          <p:nvPr/>
        </p:nvSpPr>
        <p:spPr>
          <a:xfrm>
            <a:off x="1142400" y="161762"/>
            <a:ext cx="6859200" cy="676500"/>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lt1"/>
              </a:buClr>
              <a:buSzPts val="3000"/>
              <a:buFont typeface="Century Gothic"/>
              <a:buNone/>
              <a:defRPr sz="30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dirty="0">
                <a:latin typeface="Century Gothic" panose="020B0502020202020204" pitchFamily="34" charset="0"/>
              </a:rPr>
              <a:t>Social Media Financial Aspect</a:t>
            </a:r>
          </a:p>
        </p:txBody>
      </p:sp>
      <p:sp>
        <p:nvSpPr>
          <p:cNvPr id="3" name="Google Shape;348;p4">
            <a:extLst>
              <a:ext uri="{FF2B5EF4-FFF2-40B4-BE49-F238E27FC236}">
                <a16:creationId xmlns:a16="http://schemas.microsoft.com/office/drawing/2014/main" id="{F6D06E3C-20A7-19BE-362D-1CCB31434427}"/>
              </a:ext>
            </a:extLst>
          </p:cNvPr>
          <p:cNvSpPr txBox="1"/>
          <p:nvPr/>
        </p:nvSpPr>
        <p:spPr>
          <a:xfrm>
            <a:off x="455965" y="6614750"/>
            <a:ext cx="3349876" cy="246181"/>
          </a:xfrm>
          <a:prstGeom prst="rect">
            <a:avLst/>
          </a:prstGeom>
          <a:noFill/>
          <a:ln>
            <a:noFill/>
          </a:ln>
        </p:spPr>
        <p:txBody>
          <a:bodyPr spcFirstLastPara="1" wrap="square" lIns="91425" tIns="45700" rIns="91425" bIns="45700" anchor="t" anchorCtr="0">
            <a:spAutoFit/>
          </a:bodyPr>
          <a:lstStyle/>
          <a:p>
            <a:pPr>
              <a:buSzPts val="1000"/>
            </a:pPr>
            <a:r>
              <a:rPr lang="en-US" sz="1000" b="0" i="0" u="none" strike="noStrike" cap="none" dirty="0">
                <a:solidFill>
                  <a:srgbClr val="000000"/>
                </a:solidFill>
                <a:latin typeface="Century Gothic"/>
                <a:ea typeface="Century Gothic"/>
                <a:cs typeface="Century Gothic"/>
                <a:sym typeface="Century Gothic"/>
              </a:rPr>
              <a:t>Sources: </a:t>
            </a:r>
            <a:r>
              <a:rPr lang="en-US" sz="1000" u="sng" dirty="0">
                <a:latin typeface="Century Gothic"/>
                <a:ea typeface="Century Gothic"/>
                <a:cs typeface="Century Gothic"/>
                <a:sym typeface="Century Gothic"/>
              </a:rPr>
              <a:t>ZipRecruiter, K6Agency, </a:t>
            </a:r>
            <a:r>
              <a:rPr lang="en-US" sz="1000" u="sng" dirty="0" err="1">
                <a:latin typeface="Century Gothic"/>
                <a:ea typeface="Century Gothic"/>
                <a:cs typeface="Century Gothic"/>
                <a:sym typeface="Century Gothic"/>
              </a:rPr>
              <a:t>EmbedSocial</a:t>
            </a:r>
            <a:endParaRPr lang="en-US" sz="1000" b="0" i="0" u="sng" strike="noStrike" cap="none" dirty="0" err="1">
              <a:solidFill>
                <a:srgbClr val="000000"/>
              </a:solidFill>
              <a:latin typeface="Century Gothic" panose="020B0502020202020204" pitchFamily="34" charset="0"/>
              <a:ea typeface="Century Gothic"/>
              <a:cs typeface="Century Gothic"/>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EF1E6A8A-2CA6-4E9D-853C-C356F8899476}"/>
              </a:ext>
            </a:extLst>
          </p:cNvPr>
          <p:cNvSpPr>
            <a:spLocks noGrp="1"/>
          </p:cNvSpPr>
          <p:nvPr>
            <p:ph type="body" idx="2"/>
          </p:nvPr>
        </p:nvSpPr>
        <p:spPr/>
        <p:txBody>
          <a:bodyPr>
            <a:normAutofit fontScale="25000" lnSpcReduction="20000"/>
          </a:bodyPr>
          <a:lstStyle/>
          <a:p>
            <a:endParaRPr lang="en-US"/>
          </a:p>
        </p:txBody>
      </p:sp>
      <p:sp>
        <p:nvSpPr>
          <p:cNvPr id="5" name="Google Shape;450;g20fd3f00fcd_0_84">
            <a:extLst>
              <a:ext uri="{FF2B5EF4-FFF2-40B4-BE49-F238E27FC236}">
                <a16:creationId xmlns:a16="http://schemas.microsoft.com/office/drawing/2014/main" id="{C0E15123-7C50-4111-9C58-F384D433C945}"/>
              </a:ext>
            </a:extLst>
          </p:cNvPr>
          <p:cNvSpPr txBox="1">
            <a:spLocks/>
          </p:cNvSpPr>
          <p:nvPr/>
        </p:nvSpPr>
        <p:spPr>
          <a:xfrm>
            <a:off x="1142400" y="161762"/>
            <a:ext cx="6859200" cy="676500"/>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lt1"/>
              </a:buClr>
              <a:buSzPts val="3000"/>
              <a:buFont typeface="Century Gothic"/>
              <a:buNone/>
              <a:defRPr sz="30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a:t>Project Leader Introduction</a:t>
            </a:r>
          </a:p>
        </p:txBody>
      </p:sp>
      <p:sp>
        <p:nvSpPr>
          <p:cNvPr id="3" name="Google Shape;138;p4">
            <a:extLst>
              <a:ext uri="{FF2B5EF4-FFF2-40B4-BE49-F238E27FC236}">
                <a16:creationId xmlns:a16="http://schemas.microsoft.com/office/drawing/2014/main" id="{E7471C87-B1A5-D8AF-3AAA-BF3843F31938}"/>
              </a:ext>
            </a:extLst>
          </p:cNvPr>
          <p:cNvSpPr txBox="1"/>
          <p:nvPr/>
        </p:nvSpPr>
        <p:spPr>
          <a:xfrm>
            <a:off x="5543981" y="4708246"/>
            <a:ext cx="1979888" cy="954067"/>
          </a:xfrm>
          <a:prstGeom prst="rect">
            <a:avLst/>
          </a:prstGeom>
          <a:noFill/>
          <a:ln>
            <a:noFill/>
          </a:ln>
        </p:spPr>
        <p:txBody>
          <a:bodyPr spcFirstLastPara="1" wrap="square" lIns="91425" tIns="45700" rIns="91425" bIns="45700" anchor="t" anchorCtr="0">
            <a:spAutoFit/>
          </a:bodyPr>
          <a:lstStyle/>
          <a:p>
            <a:pPr algn="ctr">
              <a:buSzPts val="1400"/>
            </a:pPr>
            <a:r>
              <a:rPr lang="en-US">
                <a:solidFill>
                  <a:schemeClr val="dk1"/>
                </a:solidFill>
                <a:latin typeface="Century Gothic"/>
              </a:rPr>
              <a:t>Henrique </a:t>
            </a:r>
            <a:r>
              <a:rPr lang="en-US" err="1">
                <a:solidFill>
                  <a:schemeClr val="dk1"/>
                </a:solidFill>
                <a:latin typeface="Century Gothic"/>
              </a:rPr>
              <a:t>Raposo</a:t>
            </a:r>
            <a:endParaRPr lang="en-US" sz="1400" b="0" i="0" u="none" strike="noStrike" cap="none">
              <a:solidFill>
                <a:schemeClr val="dk1"/>
              </a:solidFill>
              <a:latin typeface="Century Gothic"/>
            </a:endParaRPr>
          </a:p>
          <a:p>
            <a:pPr algn="ctr">
              <a:buSzPts val="1400"/>
            </a:pPr>
            <a:r>
              <a:rPr lang="en-US">
                <a:solidFill>
                  <a:schemeClr val="dk1"/>
                </a:solidFill>
                <a:latin typeface="Century Gothic"/>
                <a:sym typeface="Century Gothic"/>
              </a:rPr>
              <a:t>Business Analytics &amp; Economics</a:t>
            </a:r>
            <a:endParaRPr lang="en-US" sz="1400" b="0" i="0" u="none" strike="noStrike" cap="none">
              <a:solidFill>
                <a:schemeClr val="dk1"/>
              </a:solidFill>
              <a:latin typeface="Arial"/>
              <a:ea typeface="Arial"/>
              <a:cs typeface="Arial"/>
            </a:endParaRPr>
          </a:p>
          <a:p>
            <a:pPr algn="ctr"/>
            <a:r>
              <a:rPr lang="en-US">
                <a:solidFill>
                  <a:schemeClr val="dk1"/>
                </a:solidFill>
                <a:latin typeface="Century Gothic"/>
                <a:sym typeface="Century Gothic"/>
              </a:rPr>
              <a:t>Rio de Janeiro, Brazil</a:t>
            </a:r>
            <a:endParaRPr lang="en-US">
              <a:solidFill>
                <a:schemeClr val="dk1"/>
              </a:solidFill>
            </a:endParaRPr>
          </a:p>
        </p:txBody>
      </p:sp>
      <p:sp>
        <p:nvSpPr>
          <p:cNvPr id="10" name="Google Shape;130;p4">
            <a:extLst>
              <a:ext uri="{FF2B5EF4-FFF2-40B4-BE49-F238E27FC236}">
                <a16:creationId xmlns:a16="http://schemas.microsoft.com/office/drawing/2014/main" id="{8B0B99D0-8B42-23E0-13A4-F2FBD9871AA6}"/>
              </a:ext>
            </a:extLst>
          </p:cNvPr>
          <p:cNvSpPr/>
          <p:nvPr/>
        </p:nvSpPr>
        <p:spPr>
          <a:xfrm>
            <a:off x="1338098" y="1803166"/>
            <a:ext cx="2541326" cy="2730129"/>
          </a:xfrm>
          <a:prstGeom prst="rect">
            <a:avLst/>
          </a:prstGeom>
          <a:solidFill>
            <a:schemeClr val="bg2"/>
          </a:solidFill>
          <a:ln w="254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entury Gothic"/>
              <a:ea typeface="Century Gothic"/>
              <a:cs typeface="Century Gothic"/>
              <a:sym typeface="Century Gothic"/>
            </a:endParaRPr>
          </a:p>
        </p:txBody>
      </p:sp>
      <p:pic>
        <p:nvPicPr>
          <p:cNvPr id="9" name="Picture 8" descr="A person in a suit smiling&#10;&#10;Description automatically generated with low confidence">
            <a:extLst>
              <a:ext uri="{FF2B5EF4-FFF2-40B4-BE49-F238E27FC236}">
                <a16:creationId xmlns:a16="http://schemas.microsoft.com/office/drawing/2014/main" id="{9AD670F2-FD58-F1E0-5B94-040BA61A7491}"/>
              </a:ext>
            </a:extLst>
          </p:cNvPr>
          <p:cNvPicPr>
            <a:picLocks noChangeAspect="1"/>
          </p:cNvPicPr>
          <p:nvPr/>
        </p:nvPicPr>
        <p:blipFill>
          <a:blip r:embed="rId2"/>
          <a:stretch>
            <a:fillRect/>
          </a:stretch>
        </p:blipFill>
        <p:spPr>
          <a:xfrm>
            <a:off x="5346547" y="1803166"/>
            <a:ext cx="2459355" cy="2769025"/>
          </a:xfrm>
          <a:prstGeom prst="rect">
            <a:avLst/>
          </a:prstGeom>
        </p:spPr>
      </p:pic>
      <p:sp>
        <p:nvSpPr>
          <p:cNvPr id="2" name="Slide Number Placeholder 1">
            <a:extLst>
              <a:ext uri="{FF2B5EF4-FFF2-40B4-BE49-F238E27FC236}">
                <a16:creationId xmlns:a16="http://schemas.microsoft.com/office/drawing/2014/main" id="{9B06DDC2-06D7-0763-2C72-8AD5C8E3D80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a:t>
            </a:fld>
            <a:endParaRPr lang="en-US"/>
          </a:p>
        </p:txBody>
      </p:sp>
      <p:pic>
        <p:nvPicPr>
          <p:cNvPr id="2050" name="Picture 2" descr="Cardinal Health Logo and symbol, meaning, history, PNG">
            <a:extLst>
              <a:ext uri="{FF2B5EF4-FFF2-40B4-BE49-F238E27FC236}">
                <a16:creationId xmlns:a16="http://schemas.microsoft.com/office/drawing/2014/main" id="{5484F07D-2E81-4ABC-35CE-BBBCCCB671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79830"/>
            <a:ext cx="1168400" cy="734916"/>
          </a:xfrm>
          <a:prstGeom prst="rect">
            <a:avLst/>
          </a:prstGeom>
          <a:noFill/>
          <a:extLst>
            <a:ext uri="{909E8E84-426E-40DD-AFC4-6F175D3DCCD1}">
              <a14:hiddenFill xmlns:a14="http://schemas.microsoft.com/office/drawing/2010/main">
                <a:solidFill>
                  <a:srgbClr val="FFFFFF"/>
                </a:solidFill>
              </a14:hiddenFill>
            </a:ext>
          </a:extLst>
        </p:spPr>
      </p:pic>
      <p:pic>
        <p:nvPicPr>
          <p:cNvPr id="6" name="Google Shape;481;p46">
            <a:extLst>
              <a:ext uri="{FF2B5EF4-FFF2-40B4-BE49-F238E27FC236}">
                <a16:creationId xmlns:a16="http://schemas.microsoft.com/office/drawing/2014/main" id="{962881B3-E873-CDBE-1624-7DBA23FF231C}"/>
              </a:ext>
            </a:extLst>
          </p:cNvPr>
          <p:cNvPicPr preferRelativeResize="0"/>
          <p:nvPr/>
        </p:nvPicPr>
        <p:blipFill rotWithShape="1">
          <a:blip r:embed="rId4"/>
          <a:srcRect l="15337" r="21599" b="58058"/>
          <a:stretch/>
        </p:blipFill>
        <p:spPr>
          <a:xfrm>
            <a:off x="1338099" y="1764270"/>
            <a:ext cx="2541326" cy="2769025"/>
          </a:xfrm>
          <a:prstGeom prst="rect">
            <a:avLst/>
          </a:prstGeom>
        </p:spPr>
      </p:pic>
      <p:sp>
        <p:nvSpPr>
          <p:cNvPr id="8" name="Google Shape;138;p4">
            <a:extLst>
              <a:ext uri="{FF2B5EF4-FFF2-40B4-BE49-F238E27FC236}">
                <a16:creationId xmlns:a16="http://schemas.microsoft.com/office/drawing/2014/main" id="{2E447B49-8C74-0F30-9B88-6B0E6C21EDC0}"/>
              </a:ext>
            </a:extLst>
          </p:cNvPr>
          <p:cNvSpPr txBox="1"/>
          <p:nvPr/>
        </p:nvSpPr>
        <p:spPr>
          <a:xfrm>
            <a:off x="1618817" y="4708246"/>
            <a:ext cx="1979888" cy="954067"/>
          </a:xfrm>
          <a:prstGeom prst="rect">
            <a:avLst/>
          </a:prstGeom>
          <a:noFill/>
          <a:ln>
            <a:noFill/>
          </a:ln>
        </p:spPr>
        <p:txBody>
          <a:bodyPr spcFirstLastPara="1" wrap="square" lIns="91425" tIns="45700" rIns="91425" bIns="45700" anchor="t" anchorCtr="0">
            <a:spAutoFit/>
          </a:bodyPr>
          <a:lstStyle/>
          <a:p>
            <a:pPr algn="ctr">
              <a:buSzPts val="1400"/>
            </a:pPr>
            <a:r>
              <a:rPr lang="en-US">
                <a:solidFill>
                  <a:schemeClr val="dk1"/>
                </a:solidFill>
                <a:latin typeface="Century Gothic"/>
              </a:rPr>
              <a:t>Grant Flesher </a:t>
            </a:r>
            <a:endParaRPr lang="en-US" sz="1400" b="0" i="0" u="none" strike="noStrike" cap="none">
              <a:solidFill>
                <a:schemeClr val="dk1"/>
              </a:solidFill>
              <a:latin typeface="Century Gothic"/>
            </a:endParaRPr>
          </a:p>
          <a:p>
            <a:pPr algn="ctr">
              <a:buSzPts val="1400"/>
            </a:pPr>
            <a:r>
              <a:rPr lang="en-US">
                <a:solidFill>
                  <a:schemeClr val="dk1"/>
                </a:solidFill>
                <a:latin typeface="Century Gothic"/>
                <a:sym typeface="Century Gothic"/>
              </a:rPr>
              <a:t>Computer Science &amp; Economics</a:t>
            </a:r>
            <a:endParaRPr lang="en-US" sz="1400" b="0" i="0" u="none" strike="noStrike" cap="none">
              <a:solidFill>
                <a:schemeClr val="dk1"/>
              </a:solidFill>
              <a:latin typeface="Arial"/>
              <a:ea typeface="Arial"/>
              <a:cs typeface="Arial"/>
            </a:endParaRPr>
          </a:p>
          <a:p>
            <a:pPr algn="ctr"/>
            <a:r>
              <a:rPr lang="en-US">
                <a:solidFill>
                  <a:schemeClr val="dk1"/>
                </a:solidFill>
                <a:latin typeface="Century Gothic"/>
                <a:sym typeface="Century Gothic"/>
              </a:rPr>
              <a:t>Chesterton, Indiana</a:t>
            </a:r>
            <a:endParaRPr lang="en-US">
              <a:solidFill>
                <a:schemeClr val="dk1"/>
              </a:solidFill>
            </a:endParaRPr>
          </a:p>
        </p:txBody>
      </p:sp>
    </p:spTree>
    <p:extLst>
      <p:ext uri="{BB962C8B-B14F-4D97-AF65-F5344CB8AC3E}">
        <p14:creationId xmlns:p14="http://schemas.microsoft.com/office/powerpoint/2010/main" val="29342198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4"/>
          <p:cNvSpPr/>
          <p:nvPr/>
        </p:nvSpPr>
        <p:spPr>
          <a:xfrm>
            <a:off x="3195690" y="4063570"/>
            <a:ext cx="1262100" cy="325800"/>
          </a:xfrm>
          <a:prstGeom prst="roundRect">
            <a:avLst>
              <a:gd name="adj" fmla="val 16667"/>
            </a:avLst>
          </a:prstGeom>
          <a:solidFill>
            <a:schemeClr val="accent6"/>
          </a:solidFill>
          <a:ln w="1587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1" i="0" u="none" strike="noStrike" cap="none" dirty="0">
                <a:solidFill>
                  <a:srgbClr val="000000"/>
                </a:solidFill>
                <a:latin typeface="Century Gothic" panose="020B0502020202020204" pitchFamily="34" charset="0"/>
                <a:ea typeface="Century Gothic"/>
                <a:cs typeface="Century Gothic"/>
                <a:sym typeface="Century Gothic"/>
              </a:rPr>
              <a:t>Overall: No</a:t>
            </a:r>
            <a:endParaRPr sz="1400" b="0" i="0" u="none" strike="noStrike" cap="none" dirty="0">
              <a:solidFill>
                <a:srgbClr val="000000"/>
              </a:solidFill>
              <a:latin typeface="Century Gothic" panose="020B0502020202020204" pitchFamily="34" charset="0"/>
              <a:sym typeface="Arial"/>
            </a:endParaRPr>
          </a:p>
        </p:txBody>
      </p:sp>
      <p:pic>
        <p:nvPicPr>
          <p:cNvPr id="320" name="Google Shape;320;p4"/>
          <p:cNvPicPr preferRelativeResize="0"/>
          <p:nvPr/>
        </p:nvPicPr>
        <p:blipFill rotWithShape="1">
          <a:blip r:embed="rId3">
            <a:alphaModFix/>
          </a:blip>
          <a:srcRect/>
          <a:stretch/>
        </p:blipFill>
        <p:spPr>
          <a:xfrm>
            <a:off x="1674628" y="2066706"/>
            <a:ext cx="0" cy="0"/>
          </a:xfrm>
          <a:prstGeom prst="ellipse">
            <a:avLst/>
          </a:prstGeom>
          <a:noFill/>
          <a:ln>
            <a:noFill/>
          </a:ln>
        </p:spPr>
      </p:pic>
      <p:sp>
        <p:nvSpPr>
          <p:cNvPr id="321" name="Google Shape;321;p4"/>
          <p:cNvSpPr txBox="1">
            <a:spLocks noGrp="1"/>
          </p:cNvSpPr>
          <p:nvPr>
            <p:ph type="sldNum" idx="12"/>
          </p:nvPr>
        </p:nvSpPr>
        <p:spPr>
          <a:xfrm>
            <a:off x="7873999" y="6615400"/>
            <a:ext cx="851865" cy="246221"/>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000"/>
              <a:buFont typeface="Arial"/>
              <a:buNone/>
            </a:pPr>
            <a:fld id="{00000000-1234-1234-1234-123412341234}" type="slidenum">
              <a:rPr lang="en-US" sz="1000" b="0" i="0" u="none" strike="noStrike" cap="none" dirty="0">
                <a:solidFill>
                  <a:srgbClr val="000000"/>
                </a:solidFill>
                <a:latin typeface="Century Gothic" panose="020B0502020202020204" pitchFamily="34" charset="0"/>
                <a:sym typeface="Century Gothic"/>
              </a:rPr>
              <a:t>20</a:t>
            </a:fld>
            <a:endParaRPr sz="1000" b="0" i="0" u="none" strike="noStrike" cap="none" dirty="0">
              <a:solidFill>
                <a:srgbClr val="000000"/>
              </a:solidFill>
              <a:latin typeface="Century Gothic" panose="020B0502020202020204" pitchFamily="34" charset="0"/>
              <a:sym typeface="Century Gothic"/>
            </a:endParaRPr>
          </a:p>
        </p:txBody>
      </p:sp>
      <p:sp>
        <p:nvSpPr>
          <p:cNvPr id="322" name="Google Shape;322;p4"/>
          <p:cNvSpPr/>
          <p:nvPr/>
        </p:nvSpPr>
        <p:spPr>
          <a:xfrm>
            <a:off x="302001" y="1130545"/>
            <a:ext cx="4155699" cy="325677"/>
          </a:xfrm>
          <a:prstGeom prst="roundRect">
            <a:avLst>
              <a:gd name="adj" fmla="val 16667"/>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1" i="0" u="none" strike="noStrike" cap="none" dirty="0">
                <a:solidFill>
                  <a:srgbClr val="FFFFFF"/>
                </a:solidFill>
                <a:latin typeface="Century Gothic" panose="020B0502020202020204" pitchFamily="34" charset="0"/>
                <a:ea typeface="Century Gothic"/>
                <a:cs typeface="Century Gothic"/>
                <a:sym typeface="Century Gothic"/>
              </a:rPr>
              <a:t>Use of Newspaper Articles</a:t>
            </a:r>
            <a:endParaRPr sz="1200" b="1" i="0" u="none" strike="noStrike" cap="none" dirty="0">
              <a:solidFill>
                <a:srgbClr val="FFFFFF"/>
              </a:solidFill>
              <a:latin typeface="Century Gothic" panose="020B0502020202020204" pitchFamily="34" charset="0"/>
              <a:ea typeface="Century Gothic"/>
              <a:cs typeface="Century Gothic"/>
              <a:sym typeface="Century Gothic"/>
            </a:endParaRPr>
          </a:p>
        </p:txBody>
      </p:sp>
      <p:sp>
        <p:nvSpPr>
          <p:cNvPr id="323" name="Google Shape;323;p4"/>
          <p:cNvSpPr/>
          <p:nvPr/>
        </p:nvSpPr>
        <p:spPr>
          <a:xfrm>
            <a:off x="4575025" y="1133418"/>
            <a:ext cx="4149377" cy="325677"/>
          </a:xfrm>
          <a:prstGeom prst="roundRect">
            <a:avLst>
              <a:gd name="adj" fmla="val 16667"/>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1" i="0" u="none" strike="noStrike" cap="none" dirty="0">
                <a:solidFill>
                  <a:srgbClr val="FFFFFF"/>
                </a:solidFill>
                <a:latin typeface="Century Gothic" panose="020B0502020202020204" pitchFamily="34" charset="0"/>
                <a:ea typeface="Century Gothic"/>
                <a:cs typeface="Century Gothic"/>
                <a:sym typeface="Century Gothic"/>
              </a:rPr>
              <a:t>Use of E-Blasts</a:t>
            </a:r>
            <a:endParaRPr sz="1200" b="1" i="0" u="none" strike="noStrike" cap="none" dirty="0">
              <a:solidFill>
                <a:srgbClr val="FFFFFF"/>
              </a:solidFill>
              <a:latin typeface="Century Gothic" panose="020B0502020202020204" pitchFamily="34" charset="0"/>
              <a:ea typeface="Century Gothic"/>
              <a:cs typeface="Century Gothic"/>
              <a:sym typeface="Century Gothic"/>
            </a:endParaRPr>
          </a:p>
        </p:txBody>
      </p:sp>
      <p:sp>
        <p:nvSpPr>
          <p:cNvPr id="324" name="Google Shape;324;p4"/>
          <p:cNvSpPr/>
          <p:nvPr/>
        </p:nvSpPr>
        <p:spPr>
          <a:xfrm>
            <a:off x="308321" y="3672980"/>
            <a:ext cx="4155699" cy="325677"/>
          </a:xfrm>
          <a:prstGeom prst="roundRect">
            <a:avLst>
              <a:gd name="adj" fmla="val 16667"/>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dirty="0">
                <a:solidFill>
                  <a:srgbClr val="FFFFFF"/>
                </a:solidFill>
                <a:latin typeface="Century Gothic" panose="020B0502020202020204" pitchFamily="34" charset="0"/>
                <a:ea typeface="Century Gothic"/>
                <a:cs typeface="Century Gothic"/>
                <a:sym typeface="Century Gothic"/>
              </a:rPr>
              <a:t> </a:t>
            </a:r>
            <a:r>
              <a:rPr lang="en-US" sz="1200" b="1" i="0" u="none" strike="noStrike" cap="none" dirty="0">
                <a:solidFill>
                  <a:srgbClr val="FFFFFF"/>
                </a:solidFill>
                <a:latin typeface="Century Gothic" panose="020B0502020202020204" pitchFamily="34" charset="0"/>
                <a:ea typeface="Century Gothic"/>
                <a:cs typeface="Century Gothic"/>
                <a:sym typeface="Century Gothic"/>
              </a:rPr>
              <a:t>Are Newspaper Articles Effective?</a:t>
            </a:r>
            <a:endParaRPr sz="1200" b="0" i="0" u="none" strike="noStrike" cap="none" dirty="0">
              <a:solidFill>
                <a:srgbClr val="FFFFFF"/>
              </a:solidFill>
              <a:latin typeface="Century Gothic" panose="020B0502020202020204" pitchFamily="34" charset="0"/>
              <a:ea typeface="Century Gothic"/>
              <a:cs typeface="Century Gothic"/>
              <a:sym typeface="Century Gothic"/>
            </a:endParaRPr>
          </a:p>
        </p:txBody>
      </p:sp>
      <p:sp>
        <p:nvSpPr>
          <p:cNvPr id="325" name="Google Shape;325;p4"/>
          <p:cNvSpPr/>
          <p:nvPr/>
        </p:nvSpPr>
        <p:spPr>
          <a:xfrm>
            <a:off x="336636" y="1693649"/>
            <a:ext cx="4110110" cy="837273"/>
          </a:xfrm>
          <a:prstGeom prst="roundRect">
            <a:avLst>
              <a:gd name="adj" fmla="val 16667"/>
            </a:avLst>
          </a:prstGeom>
          <a:solidFill>
            <a:schemeClr val="lt1"/>
          </a:solidFill>
          <a:ln w="1587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171450" marR="0" lvl="0" indent="-171450" algn="l" rtl="0">
              <a:lnSpc>
                <a:spcPct val="100000"/>
              </a:lnSpc>
              <a:spcBef>
                <a:spcPts val="0"/>
              </a:spcBef>
              <a:spcAft>
                <a:spcPts val="0"/>
              </a:spcAft>
              <a:buClr>
                <a:srgbClr val="000000"/>
              </a:buClr>
              <a:buSzPts val="1200"/>
              <a:buFont typeface="Arial"/>
              <a:buChar char="•"/>
            </a:pPr>
            <a:r>
              <a:rPr lang="en-US" sz="1200" i="0" u="none" strike="noStrike" cap="none" dirty="0">
                <a:solidFill>
                  <a:srgbClr val="000000"/>
                </a:solidFill>
                <a:latin typeface="Century Gothic" panose="020B0502020202020204" pitchFamily="34" charset="0"/>
                <a:ea typeface="Century Gothic"/>
                <a:cs typeface="Century Gothic"/>
                <a:sym typeface="Century Gothic"/>
              </a:rPr>
              <a:t>No current use of physical newspaper articles</a:t>
            </a:r>
            <a:endParaRPr sz="1400" i="0" u="none" strike="noStrike" cap="none" dirty="0">
              <a:solidFill>
                <a:srgbClr val="000000"/>
              </a:solidFill>
              <a:latin typeface="Century Gothic" panose="020B0502020202020204" pitchFamily="34" charset="0"/>
              <a:sym typeface="Arial"/>
            </a:endParaRPr>
          </a:p>
          <a:p>
            <a:pPr marL="171450" marR="0" lvl="0" indent="-171450" algn="l" rtl="0">
              <a:lnSpc>
                <a:spcPct val="100000"/>
              </a:lnSpc>
              <a:spcBef>
                <a:spcPts val="0"/>
              </a:spcBef>
              <a:spcAft>
                <a:spcPts val="0"/>
              </a:spcAft>
              <a:buClr>
                <a:srgbClr val="000000"/>
              </a:buClr>
              <a:buSzPts val="1200"/>
              <a:buFont typeface="Arial"/>
              <a:buChar char="•"/>
            </a:pPr>
            <a:r>
              <a:rPr lang="en-US" sz="1200" i="0" u="none" strike="noStrike" cap="none" dirty="0">
                <a:solidFill>
                  <a:srgbClr val="000000"/>
                </a:solidFill>
                <a:latin typeface="Century Gothic" panose="020B0502020202020204" pitchFamily="34" charset="0"/>
                <a:ea typeface="Century Gothic"/>
                <a:cs typeface="Century Gothic"/>
                <a:sym typeface="Century Gothic"/>
              </a:rPr>
              <a:t>Online platforms such as CISION (PR Newswire)</a:t>
            </a:r>
            <a:endParaRPr sz="1400" i="0" u="none" strike="noStrike" cap="none" dirty="0">
              <a:solidFill>
                <a:srgbClr val="000000"/>
              </a:solidFill>
              <a:latin typeface="Century Gothic" panose="020B0502020202020204" pitchFamily="34" charset="0"/>
              <a:sym typeface="Arial"/>
            </a:endParaRPr>
          </a:p>
          <a:p>
            <a:pPr marL="171450" marR="0" lvl="0" indent="-171450" algn="l" rtl="0">
              <a:lnSpc>
                <a:spcPct val="100000"/>
              </a:lnSpc>
              <a:spcBef>
                <a:spcPts val="0"/>
              </a:spcBef>
              <a:spcAft>
                <a:spcPts val="0"/>
              </a:spcAft>
              <a:buClr>
                <a:srgbClr val="000000"/>
              </a:buClr>
              <a:buSzPts val="1200"/>
              <a:buFont typeface="Arial"/>
              <a:buChar char="•"/>
            </a:pPr>
            <a:r>
              <a:rPr lang="en-US" sz="1200" i="0" u="none" strike="noStrike" cap="none" dirty="0">
                <a:solidFill>
                  <a:srgbClr val="000000"/>
                </a:solidFill>
                <a:latin typeface="Century Gothic" panose="020B0502020202020204" pitchFamily="34" charset="0"/>
                <a:ea typeface="Century Gothic"/>
                <a:cs typeface="Century Gothic"/>
                <a:sym typeface="Century Gothic"/>
              </a:rPr>
              <a:t>Website has access to information</a:t>
            </a:r>
            <a:endParaRPr sz="1400" i="0" u="none" strike="noStrike" cap="none" dirty="0">
              <a:solidFill>
                <a:srgbClr val="000000"/>
              </a:solidFill>
              <a:latin typeface="Century Gothic" panose="020B0502020202020204" pitchFamily="34" charset="0"/>
              <a:sym typeface="Arial"/>
            </a:endParaRPr>
          </a:p>
        </p:txBody>
      </p:sp>
      <p:sp>
        <p:nvSpPr>
          <p:cNvPr id="326" name="Google Shape;326;p4"/>
          <p:cNvSpPr/>
          <p:nvPr/>
        </p:nvSpPr>
        <p:spPr>
          <a:xfrm>
            <a:off x="4679980" y="3664048"/>
            <a:ext cx="4045883" cy="321719"/>
          </a:xfrm>
          <a:prstGeom prst="roundRect">
            <a:avLst>
              <a:gd name="adj" fmla="val 16667"/>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1" i="0" u="none" strike="noStrike" cap="none" dirty="0">
                <a:solidFill>
                  <a:srgbClr val="FFFFFF"/>
                </a:solidFill>
                <a:latin typeface="Century Gothic" panose="020B0502020202020204" pitchFamily="34" charset="0"/>
                <a:ea typeface="Century Gothic"/>
                <a:cs typeface="Century Gothic"/>
                <a:sym typeface="Century Gothic"/>
              </a:rPr>
              <a:t>Are E-Blasts Effective?</a:t>
            </a:r>
            <a:endParaRPr sz="1200" b="1" i="0" u="none" strike="noStrike" cap="none" dirty="0">
              <a:solidFill>
                <a:srgbClr val="FFFFFF"/>
              </a:solidFill>
              <a:latin typeface="Century Gothic" panose="020B0502020202020204" pitchFamily="34" charset="0"/>
              <a:ea typeface="Century Gothic"/>
              <a:cs typeface="Century Gothic"/>
              <a:sym typeface="Century Gothic"/>
            </a:endParaRPr>
          </a:p>
        </p:txBody>
      </p:sp>
      <p:pic>
        <p:nvPicPr>
          <p:cNvPr id="327" name="Google Shape;327;p4" descr="天使的脸轮廓 轮廓"/>
          <p:cNvPicPr preferRelativeResize="0"/>
          <p:nvPr/>
        </p:nvPicPr>
        <p:blipFill rotWithShape="1">
          <a:blip r:embed="rId4">
            <a:alphaModFix/>
          </a:blip>
          <a:srcRect/>
          <a:stretch/>
        </p:blipFill>
        <p:spPr>
          <a:xfrm>
            <a:off x="5280458" y="4991848"/>
            <a:ext cx="450028" cy="377606"/>
          </a:xfrm>
          <a:prstGeom prst="rect">
            <a:avLst/>
          </a:prstGeom>
          <a:noFill/>
          <a:ln>
            <a:noFill/>
          </a:ln>
        </p:spPr>
      </p:pic>
      <p:pic>
        <p:nvPicPr>
          <p:cNvPr id="328" name="Google Shape;328;p4" descr="解除锁定 轮廓"/>
          <p:cNvPicPr preferRelativeResize="0"/>
          <p:nvPr/>
        </p:nvPicPr>
        <p:blipFill rotWithShape="1">
          <a:blip r:embed="rId5">
            <a:alphaModFix/>
          </a:blip>
          <a:srcRect/>
          <a:stretch/>
        </p:blipFill>
        <p:spPr>
          <a:xfrm>
            <a:off x="5233135" y="5682691"/>
            <a:ext cx="400128" cy="400128"/>
          </a:xfrm>
          <a:prstGeom prst="rect">
            <a:avLst/>
          </a:prstGeom>
          <a:noFill/>
          <a:ln>
            <a:noFill/>
          </a:ln>
        </p:spPr>
      </p:pic>
      <p:grpSp>
        <p:nvGrpSpPr>
          <p:cNvPr id="329" name="Google Shape;329;p4"/>
          <p:cNvGrpSpPr/>
          <p:nvPr/>
        </p:nvGrpSpPr>
        <p:grpSpPr>
          <a:xfrm>
            <a:off x="3185658" y="4454160"/>
            <a:ext cx="1233668" cy="1600350"/>
            <a:chOff x="1873671" y="1674290"/>
            <a:chExt cx="1533879" cy="1106283"/>
          </a:xfrm>
        </p:grpSpPr>
        <p:sp>
          <p:nvSpPr>
            <p:cNvPr id="330" name="Google Shape;330;p4"/>
            <p:cNvSpPr/>
            <p:nvPr/>
          </p:nvSpPr>
          <p:spPr>
            <a:xfrm>
              <a:off x="1877693" y="1674290"/>
              <a:ext cx="1515033" cy="1106283"/>
            </a:xfrm>
            <a:prstGeom prst="rect">
              <a:avLst/>
            </a:prstGeom>
            <a:solidFill>
              <a:schemeClr val="lt1">
                <a:alpha val="89411"/>
              </a:schemeClr>
            </a:solid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entury Gothic" panose="020B0502020202020204" pitchFamily="34" charset="0"/>
                <a:sym typeface="Arial"/>
              </a:endParaRPr>
            </a:p>
          </p:txBody>
        </p:sp>
        <p:sp>
          <p:nvSpPr>
            <p:cNvPr id="331" name="Google Shape;331;p4"/>
            <p:cNvSpPr txBox="1"/>
            <p:nvPr/>
          </p:nvSpPr>
          <p:spPr>
            <a:xfrm>
              <a:off x="1873671" y="1749463"/>
              <a:ext cx="1533879" cy="1030204"/>
            </a:xfrm>
            <a:prstGeom prst="rect">
              <a:avLst/>
            </a:prstGeom>
            <a:noFill/>
            <a:ln w="12700">
              <a:noFill/>
              <a:prstDash val="solid"/>
            </a:ln>
          </p:spPr>
          <p:txBody>
            <a:bodyPr spcFirstLastPara="1" wrap="square" lIns="71100" tIns="71100" rIns="71100" bIns="71100" anchor="t" anchorCtr="0">
              <a:noAutofit/>
            </a:bodyPr>
            <a:lstStyle/>
            <a:p>
              <a:pPr marL="171450" marR="0" lvl="1" indent="-171450" algn="l" rtl="0">
                <a:lnSpc>
                  <a:spcPct val="90000"/>
                </a:lnSpc>
                <a:spcBef>
                  <a:spcPts val="0"/>
                </a:spcBef>
                <a:spcAft>
                  <a:spcPts val="0"/>
                </a:spcAft>
                <a:buClr>
                  <a:srgbClr val="000000"/>
                </a:buClr>
                <a:buSzPts val="1100"/>
                <a:buFont typeface="Arial"/>
                <a:buChar char="•"/>
              </a:pPr>
              <a:r>
                <a:rPr lang="en-US" sz="1100" b="0" i="0" u="none" strike="noStrike" cap="none" dirty="0">
                  <a:solidFill>
                    <a:srgbClr val="000000"/>
                  </a:solidFill>
                  <a:latin typeface="Century Gothic" panose="020B0502020202020204" pitchFamily="34" charset="0"/>
                  <a:ea typeface="Century Gothic"/>
                  <a:cs typeface="Century Gothic"/>
                  <a:sym typeface="Century Gothic"/>
                </a:rPr>
                <a:t>Regulatory</a:t>
              </a:r>
              <a:r>
                <a:rPr lang="en-US" sz="1100" b="1" i="0" u="none" strike="noStrike" cap="none" dirty="0">
                  <a:solidFill>
                    <a:srgbClr val="000000"/>
                  </a:solidFill>
                  <a:latin typeface="Century Gothic" panose="020B0502020202020204" pitchFamily="34" charset="0"/>
                  <a:ea typeface="Century Gothic"/>
                  <a:cs typeface="Century Gothic"/>
                  <a:sym typeface="Century Gothic"/>
                </a:rPr>
                <a:t> </a:t>
              </a:r>
              <a:r>
                <a:rPr lang="en-US" sz="1100" b="0" i="0" u="none" strike="noStrike" cap="none" dirty="0">
                  <a:solidFill>
                    <a:srgbClr val="000000"/>
                  </a:solidFill>
                  <a:latin typeface="Century Gothic" panose="020B0502020202020204" pitchFamily="34" charset="0"/>
                  <a:ea typeface="Century Gothic"/>
                  <a:cs typeface="Century Gothic"/>
                  <a:sym typeface="Century Gothic"/>
                </a:rPr>
                <a:t>services</a:t>
              </a:r>
              <a:r>
                <a:rPr lang="en-US" sz="1100" b="1" i="0" u="none" strike="noStrike" cap="none" dirty="0">
                  <a:solidFill>
                    <a:srgbClr val="000000"/>
                  </a:solidFill>
                  <a:latin typeface="Century Gothic" panose="020B0502020202020204" pitchFamily="34" charset="0"/>
                  <a:ea typeface="Century Gothic"/>
                  <a:cs typeface="Century Gothic"/>
                  <a:sym typeface="Century Gothic"/>
                </a:rPr>
                <a:t> </a:t>
              </a:r>
              <a:r>
                <a:rPr lang="en-US" sz="1100" b="0" i="0" u="none" strike="noStrike" cap="none" dirty="0">
                  <a:solidFill>
                    <a:srgbClr val="000000"/>
                  </a:solidFill>
                  <a:latin typeface="Century Gothic" panose="020B0502020202020204" pitchFamily="34" charset="0"/>
                  <a:ea typeface="Century Gothic"/>
                  <a:cs typeface="Century Gothic"/>
                  <a:sym typeface="Century Gothic"/>
                </a:rPr>
                <a:t>are</a:t>
              </a:r>
              <a:r>
                <a:rPr lang="en-US" sz="1100" b="1" i="0" u="none" strike="noStrike" cap="none" dirty="0">
                  <a:solidFill>
                    <a:srgbClr val="000000"/>
                  </a:solidFill>
                  <a:latin typeface="Century Gothic" panose="020B0502020202020204" pitchFamily="34" charset="0"/>
                  <a:ea typeface="Century Gothic"/>
                  <a:cs typeface="Century Gothic"/>
                  <a:sym typeface="Century Gothic"/>
                </a:rPr>
                <a:t> </a:t>
              </a:r>
              <a:r>
                <a:rPr lang="en-US" sz="1100" b="0" i="0" u="none" strike="noStrike" cap="none" dirty="0">
                  <a:solidFill>
                    <a:srgbClr val="000000"/>
                  </a:solidFill>
                  <a:latin typeface="Century Gothic" panose="020B0502020202020204" pitchFamily="34" charset="0"/>
                  <a:ea typeface="Century Gothic"/>
                  <a:cs typeface="Century Gothic"/>
                  <a:sym typeface="Century Gothic"/>
                </a:rPr>
                <a:t>a</a:t>
              </a:r>
              <a:r>
                <a:rPr lang="en-US" sz="1100" b="1" i="0" u="none" strike="noStrike" cap="none" dirty="0">
                  <a:solidFill>
                    <a:srgbClr val="000000"/>
                  </a:solidFill>
                  <a:latin typeface="Century Gothic" panose="020B0502020202020204" pitchFamily="34" charset="0"/>
                  <a:ea typeface="Century Gothic"/>
                  <a:cs typeface="Century Gothic"/>
                  <a:sym typeface="Century Gothic"/>
                </a:rPr>
                <a:t> small niche </a:t>
              </a:r>
              <a:r>
                <a:rPr lang="en-US" sz="1100" b="0" i="0" u="none" strike="noStrike" cap="none" dirty="0">
                  <a:solidFill>
                    <a:srgbClr val="000000"/>
                  </a:solidFill>
                  <a:latin typeface="Century Gothic" panose="020B0502020202020204" pitchFamily="34" charset="0"/>
                  <a:ea typeface="Century Gothic"/>
                  <a:cs typeface="Century Gothic"/>
                  <a:sym typeface="Century Gothic"/>
                </a:rPr>
                <a:t>environment</a:t>
              </a:r>
              <a:r>
                <a:rPr lang="en-US" sz="1100" b="1" i="0" u="none" strike="noStrike" cap="none" dirty="0">
                  <a:solidFill>
                    <a:srgbClr val="000000"/>
                  </a:solidFill>
                  <a:latin typeface="Century Gothic" panose="020B0502020202020204" pitchFamily="34" charset="0"/>
                  <a:ea typeface="Century Gothic"/>
                  <a:cs typeface="Century Gothic"/>
                  <a:sym typeface="Century Gothic"/>
                </a:rPr>
                <a:t> </a:t>
              </a:r>
              <a:endParaRPr sz="1400" b="0" i="0" u="none" strike="noStrike" cap="none" dirty="0">
                <a:solidFill>
                  <a:srgbClr val="000000"/>
                </a:solidFill>
                <a:latin typeface="Century Gothic" panose="020B0502020202020204" pitchFamily="34" charset="0"/>
                <a:sym typeface="Arial"/>
              </a:endParaRPr>
            </a:p>
            <a:p>
              <a:pPr marL="171450" marR="0" lvl="1" indent="-171450" algn="l" rtl="0">
                <a:lnSpc>
                  <a:spcPct val="90000"/>
                </a:lnSpc>
                <a:spcBef>
                  <a:spcPts val="165"/>
                </a:spcBef>
                <a:spcAft>
                  <a:spcPts val="0"/>
                </a:spcAft>
                <a:buClr>
                  <a:srgbClr val="000000"/>
                </a:buClr>
                <a:buSzPts val="1100"/>
                <a:buFont typeface="Arial"/>
                <a:buChar char="•"/>
              </a:pPr>
              <a:r>
                <a:rPr lang="en-US" sz="1100" b="1" i="0" u="none" strike="noStrike" cap="none" dirty="0">
                  <a:solidFill>
                    <a:srgbClr val="000000"/>
                  </a:solidFill>
                  <a:latin typeface="Century Gothic" panose="020B0502020202020204" pitchFamily="34" charset="0"/>
                  <a:ea typeface="Century Gothic"/>
                  <a:cs typeface="Century Gothic"/>
                  <a:sym typeface="Century Gothic"/>
                </a:rPr>
                <a:t>Newspaper </a:t>
              </a:r>
              <a:r>
                <a:rPr lang="en-US" sz="1100" b="0" i="0" u="none" strike="noStrike" cap="none" dirty="0">
                  <a:solidFill>
                    <a:srgbClr val="000000"/>
                  </a:solidFill>
                  <a:latin typeface="Century Gothic" panose="020B0502020202020204" pitchFamily="34" charset="0"/>
                  <a:ea typeface="Century Gothic"/>
                  <a:cs typeface="Century Gothic"/>
                  <a:sym typeface="Century Gothic"/>
                </a:rPr>
                <a:t>publishing</a:t>
              </a:r>
              <a:r>
                <a:rPr lang="en-US" sz="1100" b="1" i="0" u="none" strike="noStrike" cap="none" dirty="0">
                  <a:solidFill>
                    <a:srgbClr val="000000"/>
                  </a:solidFill>
                  <a:latin typeface="Century Gothic" panose="020B0502020202020204" pitchFamily="34" charset="0"/>
                  <a:ea typeface="Century Gothic"/>
                  <a:cs typeface="Century Gothic"/>
                  <a:sym typeface="Century Gothic"/>
                </a:rPr>
                <a:t> </a:t>
              </a:r>
              <a:r>
                <a:rPr lang="en-US" sz="1100" b="0" i="0" u="none" strike="noStrike" cap="none" dirty="0">
                  <a:solidFill>
                    <a:srgbClr val="000000"/>
                  </a:solidFill>
                  <a:latin typeface="Century Gothic" panose="020B0502020202020204" pitchFamily="34" charset="0"/>
                  <a:ea typeface="Century Gothic"/>
                  <a:cs typeface="Century Gothic"/>
                  <a:sym typeface="Century Gothic"/>
                </a:rPr>
                <a:t>revenue</a:t>
              </a:r>
              <a:r>
                <a:rPr lang="en-US" sz="1100" b="1" i="0" u="none" strike="noStrike" cap="none" dirty="0">
                  <a:solidFill>
                    <a:srgbClr val="000000"/>
                  </a:solidFill>
                  <a:latin typeface="Century Gothic" panose="020B0502020202020204" pitchFamily="34" charset="0"/>
                  <a:ea typeface="Century Gothic"/>
                  <a:cs typeface="Century Gothic"/>
                  <a:sym typeface="Century Gothic"/>
                </a:rPr>
                <a:t> </a:t>
              </a:r>
              <a:r>
                <a:rPr lang="en-US" sz="1100" b="0" i="0" u="none" strike="noStrike" cap="none" dirty="0">
                  <a:solidFill>
                    <a:srgbClr val="000000"/>
                  </a:solidFill>
                  <a:latin typeface="Century Gothic" panose="020B0502020202020204" pitchFamily="34" charset="0"/>
                  <a:ea typeface="Century Gothic"/>
                  <a:cs typeface="Century Gothic"/>
                  <a:sym typeface="Century Gothic"/>
                </a:rPr>
                <a:t>is</a:t>
              </a:r>
              <a:r>
                <a:rPr lang="en-US" sz="1100" b="1" i="0" u="none" strike="noStrike" cap="none" dirty="0">
                  <a:solidFill>
                    <a:srgbClr val="000000"/>
                  </a:solidFill>
                  <a:latin typeface="Century Gothic" panose="020B0502020202020204" pitchFamily="34" charset="0"/>
                  <a:ea typeface="Century Gothic"/>
                  <a:cs typeface="Century Gothic"/>
                  <a:sym typeface="Century Gothic"/>
                </a:rPr>
                <a:t> decreasing</a:t>
              </a:r>
              <a:endParaRPr sz="1000" b="0" i="0" u="none" strike="noStrike" cap="none" dirty="0">
                <a:solidFill>
                  <a:srgbClr val="000000"/>
                </a:solidFill>
                <a:latin typeface="Century Gothic" panose="020B0502020202020204" pitchFamily="34" charset="0"/>
                <a:ea typeface="Century Gothic"/>
                <a:cs typeface="Century Gothic"/>
                <a:sym typeface="Century Gothic"/>
              </a:endParaRPr>
            </a:p>
          </p:txBody>
        </p:sp>
      </p:grpSp>
      <p:sp>
        <p:nvSpPr>
          <p:cNvPr id="332" name="Google Shape;332;p4"/>
          <p:cNvSpPr txBox="1"/>
          <p:nvPr/>
        </p:nvSpPr>
        <p:spPr>
          <a:xfrm>
            <a:off x="450624" y="6175173"/>
            <a:ext cx="8273778" cy="338554"/>
          </a:xfrm>
          <a:prstGeom prst="rect">
            <a:avLst/>
          </a:prstGeom>
          <a:noFill/>
          <a:ln w="9525" cap="flat" cmpd="sng">
            <a:solidFill>
              <a:srgbClr val="164075"/>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00"/>
              <a:buFont typeface="Arial"/>
              <a:buNone/>
            </a:pPr>
            <a:r>
              <a:rPr lang="en-US" sz="800" b="0" i="0" u="none" strike="noStrike" cap="none" dirty="0">
                <a:solidFill>
                  <a:srgbClr val="000000"/>
                </a:solidFill>
                <a:latin typeface="Century Gothic"/>
                <a:ea typeface="Century Gothic"/>
                <a:cs typeface="Century Gothic"/>
                <a:sym typeface="Century Gothic"/>
              </a:rPr>
              <a:t>Commercialization for regulatory services is not effective through newspaper articles and online articles as the revenue is slowly decreasing with time. The use of E-Blasts is effective as regulatory services are a niche environment and target audiences have easy and effective access to information through E-Blast. </a:t>
            </a:r>
          </a:p>
        </p:txBody>
      </p:sp>
      <p:pic>
        <p:nvPicPr>
          <p:cNvPr id="333" name="Google Shape;333;p4" descr="飞舞的金钱 轮廓"/>
          <p:cNvPicPr preferRelativeResize="0"/>
          <p:nvPr/>
        </p:nvPicPr>
        <p:blipFill rotWithShape="1">
          <a:blip r:embed="rId6">
            <a:alphaModFix/>
          </a:blip>
          <a:srcRect/>
          <a:stretch/>
        </p:blipFill>
        <p:spPr>
          <a:xfrm>
            <a:off x="5278928" y="4353437"/>
            <a:ext cx="386315" cy="386315"/>
          </a:xfrm>
          <a:prstGeom prst="rect">
            <a:avLst/>
          </a:prstGeom>
          <a:noFill/>
          <a:ln>
            <a:noFill/>
          </a:ln>
        </p:spPr>
      </p:pic>
      <p:sp>
        <p:nvSpPr>
          <p:cNvPr id="334" name="Google Shape;334;p4"/>
          <p:cNvSpPr/>
          <p:nvPr/>
        </p:nvSpPr>
        <p:spPr>
          <a:xfrm>
            <a:off x="450624" y="1489216"/>
            <a:ext cx="1515431" cy="241776"/>
          </a:xfrm>
          <a:prstGeom prst="roundRect">
            <a:avLst>
              <a:gd name="adj" fmla="val 16667"/>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strike="noStrike" cap="none" dirty="0">
                <a:solidFill>
                  <a:srgbClr val="000000"/>
                </a:solidFill>
                <a:latin typeface="Century Gothic" panose="020B0502020202020204" pitchFamily="34" charset="0"/>
                <a:ea typeface="Century Gothic"/>
                <a:cs typeface="Century Gothic"/>
                <a:sym typeface="Century Gothic"/>
              </a:rPr>
              <a:t>Current Overview</a:t>
            </a:r>
            <a:endParaRPr sz="1100" b="1" i="0" u="none" strike="noStrike" cap="none" dirty="0">
              <a:solidFill>
                <a:srgbClr val="000000"/>
              </a:solidFill>
              <a:latin typeface="Century Gothic" panose="020B0502020202020204" pitchFamily="34" charset="0"/>
              <a:ea typeface="Century Gothic"/>
              <a:cs typeface="Century Gothic"/>
              <a:sym typeface="Century Gothic"/>
            </a:endParaRPr>
          </a:p>
        </p:txBody>
      </p:sp>
      <p:sp>
        <p:nvSpPr>
          <p:cNvPr id="335" name="Google Shape;335;p4"/>
          <p:cNvSpPr/>
          <p:nvPr/>
        </p:nvSpPr>
        <p:spPr>
          <a:xfrm>
            <a:off x="324866" y="2840910"/>
            <a:ext cx="4045057" cy="802475"/>
          </a:xfrm>
          <a:prstGeom prst="roundRect">
            <a:avLst>
              <a:gd name="adj" fmla="val 16667"/>
            </a:avLst>
          </a:prstGeom>
          <a:solidFill>
            <a:schemeClr val="lt1"/>
          </a:solidFill>
          <a:ln w="1587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171450" marR="0" lvl="0" indent="-95250" algn="l" rtl="0">
              <a:lnSpc>
                <a:spcPct val="100000"/>
              </a:lnSpc>
              <a:spcBef>
                <a:spcPts val="0"/>
              </a:spcBef>
              <a:spcAft>
                <a:spcPts val="0"/>
              </a:spcAft>
              <a:buClr>
                <a:srgbClr val="000000"/>
              </a:buClr>
              <a:buSzPts val="1200"/>
              <a:buFont typeface="Arial"/>
              <a:buNone/>
            </a:pPr>
            <a:endParaRPr sz="1200" i="0" u="none" strike="noStrike" cap="none">
              <a:solidFill>
                <a:srgbClr val="000000"/>
              </a:solidFill>
              <a:latin typeface="Century Gothic" panose="020B0502020202020204" pitchFamily="34" charset="0"/>
              <a:ea typeface="Century Gothic"/>
              <a:cs typeface="Century Gothic"/>
              <a:sym typeface="Century Gothic"/>
            </a:endParaRPr>
          </a:p>
          <a:p>
            <a:pPr marL="171450" marR="0" lvl="0" indent="-171450" algn="l" rtl="0">
              <a:lnSpc>
                <a:spcPct val="100000"/>
              </a:lnSpc>
              <a:spcBef>
                <a:spcPts val="0"/>
              </a:spcBef>
              <a:spcAft>
                <a:spcPts val="0"/>
              </a:spcAft>
              <a:buClr>
                <a:srgbClr val="000000"/>
              </a:buClr>
              <a:buSzPts val="1200"/>
              <a:buFont typeface="Arial"/>
              <a:buChar char="•"/>
            </a:pPr>
            <a:r>
              <a:rPr lang="en-US" sz="1200" i="0" u="none" strike="noStrike" cap="none" dirty="0">
                <a:solidFill>
                  <a:srgbClr val="000000"/>
                </a:solidFill>
                <a:latin typeface="Century Gothic" panose="020B0502020202020204" pitchFamily="34" charset="0"/>
                <a:ea typeface="Century Gothic"/>
                <a:cs typeface="Century Gothic"/>
                <a:sym typeface="Century Gothic"/>
              </a:rPr>
              <a:t>No online article commercialization</a:t>
            </a:r>
            <a:endParaRPr sz="1400" i="0" u="none" strike="noStrike" cap="none" dirty="0">
              <a:solidFill>
                <a:srgbClr val="000000"/>
              </a:solidFill>
              <a:latin typeface="Century Gothic" panose="020B0502020202020204" pitchFamily="34" charset="0"/>
              <a:sym typeface="Arial"/>
            </a:endParaRPr>
          </a:p>
          <a:p>
            <a:pPr marL="171450" marR="0" lvl="0" indent="-171450" algn="l" rtl="0">
              <a:lnSpc>
                <a:spcPct val="100000"/>
              </a:lnSpc>
              <a:spcBef>
                <a:spcPts val="0"/>
              </a:spcBef>
              <a:spcAft>
                <a:spcPts val="0"/>
              </a:spcAft>
              <a:buClr>
                <a:srgbClr val="000000"/>
              </a:buClr>
              <a:buSzPts val="1200"/>
              <a:buFont typeface="Arial"/>
              <a:buChar char="•"/>
            </a:pPr>
            <a:r>
              <a:rPr lang="en-US" sz="1200" i="0" u="none" strike="noStrike" cap="none" dirty="0">
                <a:solidFill>
                  <a:srgbClr val="000000"/>
                </a:solidFill>
                <a:latin typeface="Century Gothic" panose="020B0502020202020204" pitchFamily="34" charset="0"/>
                <a:ea typeface="Century Gothic"/>
                <a:cs typeface="Century Gothic"/>
                <a:sym typeface="Century Gothic"/>
              </a:rPr>
              <a:t>No newspaper commercialization </a:t>
            </a:r>
            <a:endParaRPr sz="1400" i="0" u="none" strike="noStrike" cap="none" dirty="0">
              <a:solidFill>
                <a:srgbClr val="000000"/>
              </a:solidFill>
              <a:latin typeface="Century Gothic" panose="020B0502020202020204" pitchFamily="34" charset="0"/>
              <a:sym typeface="Arial"/>
            </a:endParaRPr>
          </a:p>
          <a:p>
            <a:pPr marL="171450" marR="0" lvl="0" indent="-171450" algn="l" rtl="0">
              <a:lnSpc>
                <a:spcPct val="100000"/>
              </a:lnSpc>
              <a:spcBef>
                <a:spcPts val="0"/>
              </a:spcBef>
              <a:spcAft>
                <a:spcPts val="0"/>
              </a:spcAft>
              <a:buClr>
                <a:srgbClr val="000000"/>
              </a:buClr>
              <a:buSzPts val="1200"/>
              <a:buFont typeface="Arial"/>
              <a:buChar char="•"/>
            </a:pPr>
            <a:r>
              <a:rPr lang="en-US" sz="1200" i="0" u="none" strike="noStrike" cap="none" dirty="0">
                <a:solidFill>
                  <a:srgbClr val="000000"/>
                </a:solidFill>
                <a:latin typeface="Century Gothic" panose="020B0502020202020204" pitchFamily="34" charset="0"/>
                <a:ea typeface="Century Gothic"/>
                <a:cs typeface="Century Gothic"/>
                <a:sym typeface="Century Gothic"/>
              </a:rPr>
              <a:t>Online website has most promotional information</a:t>
            </a:r>
            <a:endParaRPr sz="1400" i="0" u="none" strike="noStrike" cap="none" dirty="0">
              <a:solidFill>
                <a:srgbClr val="000000"/>
              </a:solidFill>
              <a:latin typeface="Century Gothic" panose="020B0502020202020204" pitchFamily="34" charset="0"/>
              <a:sym typeface="Arial"/>
            </a:endParaRPr>
          </a:p>
          <a:p>
            <a:pPr marL="171450" marR="0" lvl="0" indent="-107950" algn="l" rtl="0">
              <a:lnSpc>
                <a:spcPct val="100000"/>
              </a:lnSpc>
              <a:spcBef>
                <a:spcPts val="0"/>
              </a:spcBef>
              <a:spcAft>
                <a:spcPts val="0"/>
              </a:spcAft>
              <a:buClr>
                <a:srgbClr val="000000"/>
              </a:buClr>
              <a:buSzPts val="1000"/>
              <a:buFont typeface="Arial"/>
              <a:buNone/>
            </a:pPr>
            <a:endParaRPr sz="1000" i="0" u="none" strike="noStrike" cap="none">
              <a:solidFill>
                <a:srgbClr val="000000"/>
              </a:solidFill>
              <a:latin typeface="Century Gothic" panose="020B0502020202020204" pitchFamily="34" charset="0"/>
              <a:ea typeface="Century Gothic"/>
              <a:cs typeface="Century Gothic"/>
              <a:sym typeface="Century Gothic"/>
            </a:endParaRPr>
          </a:p>
        </p:txBody>
      </p:sp>
      <p:sp>
        <p:nvSpPr>
          <p:cNvPr id="336" name="Google Shape;336;p4"/>
          <p:cNvSpPr/>
          <p:nvPr/>
        </p:nvSpPr>
        <p:spPr>
          <a:xfrm>
            <a:off x="450624" y="2598280"/>
            <a:ext cx="1648048" cy="294826"/>
          </a:xfrm>
          <a:prstGeom prst="roundRect">
            <a:avLst>
              <a:gd name="adj" fmla="val 16667"/>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strike="noStrike" cap="none" dirty="0">
                <a:solidFill>
                  <a:srgbClr val="000000"/>
                </a:solidFill>
                <a:latin typeface="Century Gothic" panose="020B0502020202020204" pitchFamily="34" charset="0"/>
                <a:ea typeface="Century Gothic"/>
                <a:cs typeface="Century Gothic"/>
                <a:sym typeface="Century Gothic"/>
              </a:rPr>
              <a:t>Regulatory Services</a:t>
            </a:r>
            <a:endParaRPr sz="1100" b="1" i="0" u="none" strike="noStrike" cap="none" dirty="0">
              <a:solidFill>
                <a:srgbClr val="000000"/>
              </a:solidFill>
              <a:latin typeface="Century Gothic" panose="020B0502020202020204" pitchFamily="34" charset="0"/>
              <a:ea typeface="Century Gothic"/>
              <a:cs typeface="Century Gothic"/>
              <a:sym typeface="Century Gothic"/>
            </a:endParaRPr>
          </a:p>
        </p:txBody>
      </p:sp>
      <p:graphicFrame>
        <p:nvGraphicFramePr>
          <p:cNvPr id="337" name="Google Shape;337;p4"/>
          <p:cNvGraphicFramePr/>
          <p:nvPr>
            <p:extLst>
              <p:ext uri="{D42A27DB-BD31-4B8C-83A1-F6EECF244321}">
                <p14:modId xmlns:p14="http://schemas.microsoft.com/office/powerpoint/2010/main" val="3829169019"/>
              </p:ext>
            </p:extLst>
          </p:nvPr>
        </p:nvGraphicFramePr>
        <p:xfrm>
          <a:off x="231498" y="4075395"/>
          <a:ext cx="2867039" cy="2252028"/>
        </p:xfrm>
        <a:graphic>
          <a:graphicData uri="http://schemas.openxmlformats.org/drawingml/2006/chart">
            <c:chart xmlns:c="http://schemas.openxmlformats.org/drawingml/2006/chart" xmlns:r="http://schemas.openxmlformats.org/officeDocument/2006/relationships" r:id="rId7"/>
          </a:graphicData>
        </a:graphic>
      </p:graphicFrame>
      <p:pic>
        <p:nvPicPr>
          <p:cNvPr id="338" name="Google Shape;338;p4"/>
          <p:cNvPicPr preferRelativeResize="0"/>
          <p:nvPr/>
        </p:nvPicPr>
        <p:blipFill rotWithShape="1">
          <a:blip r:embed="rId8">
            <a:alphaModFix/>
          </a:blip>
          <a:srcRect/>
          <a:stretch/>
        </p:blipFill>
        <p:spPr>
          <a:xfrm>
            <a:off x="2390973" y="4272262"/>
            <a:ext cx="449619" cy="434378"/>
          </a:xfrm>
          <a:prstGeom prst="rect">
            <a:avLst/>
          </a:prstGeom>
          <a:noFill/>
          <a:ln>
            <a:noFill/>
          </a:ln>
        </p:spPr>
      </p:pic>
      <p:sp>
        <p:nvSpPr>
          <p:cNvPr id="339" name="Google Shape;339;p4"/>
          <p:cNvSpPr/>
          <p:nvPr/>
        </p:nvSpPr>
        <p:spPr>
          <a:xfrm>
            <a:off x="4668939" y="1698569"/>
            <a:ext cx="4055463" cy="837273"/>
          </a:xfrm>
          <a:prstGeom prst="roundRect">
            <a:avLst>
              <a:gd name="adj" fmla="val 16667"/>
            </a:avLst>
          </a:prstGeom>
          <a:solidFill>
            <a:schemeClr val="lt1"/>
          </a:solidFill>
          <a:ln w="1587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171450" marR="0" lvl="0" indent="-171450" algn="l" rtl="0">
              <a:lnSpc>
                <a:spcPct val="100000"/>
              </a:lnSpc>
              <a:spcBef>
                <a:spcPts val="0"/>
              </a:spcBef>
              <a:spcAft>
                <a:spcPts val="0"/>
              </a:spcAft>
              <a:buClr>
                <a:srgbClr val="000000"/>
              </a:buClr>
              <a:buSzPts val="1200"/>
              <a:buFont typeface="Arial"/>
              <a:buChar char="•"/>
            </a:pPr>
            <a:r>
              <a:rPr lang="en-US" sz="1200" i="0" u="none" strike="noStrike" cap="none" dirty="0">
                <a:solidFill>
                  <a:srgbClr val="000000"/>
                </a:solidFill>
                <a:latin typeface="Century Gothic" panose="020B0502020202020204" pitchFamily="34" charset="0"/>
                <a:ea typeface="Century Gothic"/>
                <a:cs typeface="Century Gothic"/>
                <a:sym typeface="Century Gothic"/>
              </a:rPr>
              <a:t>Clients may sign up for E-Blasts through the website</a:t>
            </a:r>
            <a:endParaRPr sz="1400" i="0" u="none" strike="noStrike" cap="none" dirty="0">
              <a:solidFill>
                <a:srgbClr val="000000"/>
              </a:solidFill>
              <a:latin typeface="Century Gothic" panose="020B0502020202020204" pitchFamily="34" charset="0"/>
              <a:sym typeface="Arial"/>
            </a:endParaRPr>
          </a:p>
          <a:p>
            <a:pPr marL="171450" marR="0" lvl="0" indent="-171450" algn="l" rtl="0">
              <a:lnSpc>
                <a:spcPct val="100000"/>
              </a:lnSpc>
              <a:spcBef>
                <a:spcPts val="0"/>
              </a:spcBef>
              <a:spcAft>
                <a:spcPts val="0"/>
              </a:spcAft>
              <a:buClr>
                <a:srgbClr val="000000"/>
              </a:buClr>
              <a:buSzPts val="1200"/>
              <a:buFont typeface="Arial"/>
              <a:buChar char="•"/>
            </a:pPr>
            <a:r>
              <a:rPr lang="en-US" sz="1200" i="0" u="none" strike="noStrike" cap="none" dirty="0">
                <a:solidFill>
                  <a:srgbClr val="000000"/>
                </a:solidFill>
                <a:latin typeface="Century Gothic" panose="020B0502020202020204" pitchFamily="34" charset="0"/>
                <a:ea typeface="Century Gothic"/>
                <a:cs typeface="Century Gothic"/>
                <a:sym typeface="Century Gothic"/>
              </a:rPr>
              <a:t>They must click the option to sign up</a:t>
            </a:r>
            <a:endParaRPr sz="1400" i="0" u="none" strike="noStrike" cap="none" dirty="0">
              <a:solidFill>
                <a:srgbClr val="000000"/>
              </a:solidFill>
              <a:latin typeface="Century Gothic" panose="020B0502020202020204" pitchFamily="34" charset="0"/>
              <a:sym typeface="Arial"/>
            </a:endParaRPr>
          </a:p>
        </p:txBody>
      </p:sp>
      <p:sp>
        <p:nvSpPr>
          <p:cNvPr id="340" name="Google Shape;340;p4"/>
          <p:cNvSpPr/>
          <p:nvPr/>
        </p:nvSpPr>
        <p:spPr>
          <a:xfrm>
            <a:off x="4811242" y="1494136"/>
            <a:ext cx="1515431" cy="241776"/>
          </a:xfrm>
          <a:prstGeom prst="roundRect">
            <a:avLst>
              <a:gd name="adj" fmla="val 16667"/>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strike="noStrike" cap="none" dirty="0">
                <a:solidFill>
                  <a:srgbClr val="000000"/>
                </a:solidFill>
                <a:latin typeface="Century Gothic" panose="020B0502020202020204" pitchFamily="34" charset="0"/>
                <a:ea typeface="Century Gothic"/>
                <a:cs typeface="Century Gothic"/>
                <a:sym typeface="Century Gothic"/>
              </a:rPr>
              <a:t>Current Overview</a:t>
            </a:r>
            <a:endParaRPr sz="1100" b="1" i="0" u="none" strike="noStrike" cap="none" dirty="0">
              <a:solidFill>
                <a:srgbClr val="000000"/>
              </a:solidFill>
              <a:latin typeface="Century Gothic" panose="020B0502020202020204" pitchFamily="34" charset="0"/>
              <a:ea typeface="Century Gothic"/>
              <a:cs typeface="Century Gothic"/>
              <a:sym typeface="Century Gothic"/>
            </a:endParaRPr>
          </a:p>
        </p:txBody>
      </p:sp>
      <p:sp>
        <p:nvSpPr>
          <p:cNvPr id="341" name="Google Shape;341;p4"/>
          <p:cNvSpPr/>
          <p:nvPr/>
        </p:nvSpPr>
        <p:spPr>
          <a:xfrm>
            <a:off x="4668939" y="2845830"/>
            <a:ext cx="4055464" cy="802475"/>
          </a:xfrm>
          <a:prstGeom prst="roundRect">
            <a:avLst>
              <a:gd name="adj" fmla="val 16667"/>
            </a:avLst>
          </a:prstGeom>
          <a:solidFill>
            <a:schemeClr val="lt1"/>
          </a:solidFill>
          <a:ln w="1587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247650" indent="-171450">
              <a:buSzPts val="1200"/>
              <a:buChar char="•"/>
            </a:pPr>
            <a:r>
              <a:rPr lang="en-US" sz="1200" i="0" u="none" strike="noStrike" cap="none" dirty="0">
                <a:solidFill>
                  <a:srgbClr val="000000"/>
                </a:solidFill>
                <a:latin typeface="Century Gothic"/>
                <a:ea typeface="Century Gothic"/>
                <a:cs typeface="Century Gothic"/>
                <a:sym typeface="Century Gothic"/>
              </a:rPr>
              <a:t>Drug Development and Regulatory Consulting permission to communicate </a:t>
            </a:r>
            <a:r>
              <a:rPr lang="en-US" sz="1200" dirty="0">
                <a:latin typeface="Century Gothic"/>
                <a:ea typeface="Century Gothic"/>
                <a:cs typeface="Century Gothic"/>
                <a:sym typeface="Century Gothic"/>
              </a:rPr>
              <a:t>E-Blast</a:t>
            </a:r>
            <a:endParaRPr lang="en-US" dirty="0">
              <a:latin typeface="Century Gothic" panose="020B0502020202020204" pitchFamily="34" charset="0"/>
              <a:ea typeface="Century Gothic"/>
              <a:sym typeface="Century Gothic"/>
            </a:endParaRPr>
          </a:p>
          <a:p>
            <a:pPr marL="247650" marR="0" lvl="0" indent="-171450" algn="l">
              <a:lnSpc>
                <a:spcPct val="100000"/>
              </a:lnSpc>
              <a:spcBef>
                <a:spcPts val="0"/>
              </a:spcBef>
              <a:spcAft>
                <a:spcPts val="0"/>
              </a:spcAft>
              <a:buClr>
                <a:srgbClr val="000000"/>
              </a:buClr>
              <a:buSzPts val="1200"/>
              <a:buChar char="•"/>
            </a:pPr>
            <a:r>
              <a:rPr lang="en-US" sz="1200" dirty="0">
                <a:latin typeface="Century Gothic"/>
                <a:ea typeface="Century Gothic"/>
                <a:cs typeface="Century Gothic"/>
                <a:sym typeface="Century Gothic"/>
              </a:rPr>
              <a:t>Must</a:t>
            </a:r>
            <a:r>
              <a:rPr lang="en-US" sz="1200" i="0" u="none" strike="noStrike" cap="none" dirty="0">
                <a:solidFill>
                  <a:srgbClr val="000000"/>
                </a:solidFill>
                <a:latin typeface="Century Gothic"/>
                <a:ea typeface="Century Gothic"/>
                <a:cs typeface="Century Gothic"/>
                <a:sym typeface="Century Gothic"/>
              </a:rPr>
              <a:t> click the “Permission to Communicate</a:t>
            </a:r>
            <a:r>
              <a:rPr lang="en-US" sz="1200" dirty="0">
                <a:latin typeface="Century Gothic"/>
                <a:ea typeface="Century Gothic"/>
                <a:cs typeface="Century Gothic"/>
                <a:sym typeface="Century Gothic"/>
              </a:rPr>
              <a:t>"</a:t>
            </a:r>
            <a:endParaRPr lang="en-US" sz="1400" i="0" u="none" strike="noStrike" cap="none" dirty="0">
              <a:solidFill>
                <a:srgbClr val="000000"/>
              </a:solidFill>
              <a:latin typeface="Century Gothic" panose="020B0502020202020204" pitchFamily="34" charset="0"/>
            </a:endParaRPr>
          </a:p>
        </p:txBody>
      </p:sp>
      <p:sp>
        <p:nvSpPr>
          <p:cNvPr id="342" name="Google Shape;342;p4"/>
          <p:cNvSpPr/>
          <p:nvPr/>
        </p:nvSpPr>
        <p:spPr>
          <a:xfrm>
            <a:off x="4811242" y="2603200"/>
            <a:ext cx="1648048" cy="294826"/>
          </a:xfrm>
          <a:prstGeom prst="roundRect">
            <a:avLst>
              <a:gd name="adj" fmla="val 16667"/>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strike="noStrike" cap="none" dirty="0">
                <a:solidFill>
                  <a:srgbClr val="000000"/>
                </a:solidFill>
                <a:latin typeface="Century Gothic" panose="020B0502020202020204" pitchFamily="34" charset="0"/>
                <a:ea typeface="Century Gothic"/>
                <a:cs typeface="Century Gothic"/>
                <a:sym typeface="Century Gothic"/>
              </a:rPr>
              <a:t>Regulatory Services</a:t>
            </a:r>
            <a:endParaRPr sz="1100" b="1" i="0" u="none" strike="noStrike" cap="none" dirty="0">
              <a:solidFill>
                <a:srgbClr val="000000"/>
              </a:solidFill>
              <a:latin typeface="Century Gothic" panose="020B0502020202020204" pitchFamily="34" charset="0"/>
              <a:ea typeface="Century Gothic"/>
              <a:cs typeface="Century Gothic"/>
              <a:sym typeface="Century Gothic"/>
            </a:endParaRPr>
          </a:p>
        </p:txBody>
      </p:sp>
      <p:sp>
        <p:nvSpPr>
          <p:cNvPr id="343" name="Google Shape;343;p4"/>
          <p:cNvSpPr/>
          <p:nvPr/>
        </p:nvSpPr>
        <p:spPr>
          <a:xfrm>
            <a:off x="7462392" y="4040279"/>
            <a:ext cx="1262010" cy="325677"/>
          </a:xfrm>
          <a:prstGeom prst="roundRect">
            <a:avLst>
              <a:gd name="adj" fmla="val 16667"/>
            </a:avLst>
          </a:prstGeom>
          <a:solidFill>
            <a:schemeClr val="accent6"/>
          </a:solidFill>
          <a:ln w="1587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1" i="0" u="none" strike="noStrike" cap="none" dirty="0">
                <a:solidFill>
                  <a:srgbClr val="000000"/>
                </a:solidFill>
                <a:latin typeface="Century Gothic" panose="020B0502020202020204" pitchFamily="34" charset="0"/>
                <a:ea typeface="Century Gothic"/>
                <a:cs typeface="Century Gothic"/>
                <a:sym typeface="Century Gothic"/>
              </a:rPr>
              <a:t>Overall: Yes</a:t>
            </a:r>
            <a:endParaRPr sz="1400" b="0" i="0" u="none" strike="noStrike" cap="none" dirty="0">
              <a:solidFill>
                <a:srgbClr val="000000"/>
              </a:solidFill>
              <a:latin typeface="Century Gothic" panose="020B0502020202020204" pitchFamily="34" charset="0"/>
              <a:sym typeface="Arial"/>
            </a:endParaRPr>
          </a:p>
        </p:txBody>
      </p:sp>
      <p:sp>
        <p:nvSpPr>
          <p:cNvPr id="346" name="Google Shape;346;p4"/>
          <p:cNvSpPr txBox="1"/>
          <p:nvPr/>
        </p:nvSpPr>
        <p:spPr>
          <a:xfrm>
            <a:off x="7445150" y="4525424"/>
            <a:ext cx="1233684" cy="1490288"/>
          </a:xfrm>
          <a:prstGeom prst="rect">
            <a:avLst/>
          </a:prstGeom>
          <a:noFill/>
          <a:ln w="12700">
            <a:solidFill>
              <a:schemeClr val="tx1"/>
            </a:solidFill>
            <a:prstDash val="solid"/>
          </a:ln>
        </p:spPr>
        <p:txBody>
          <a:bodyPr spcFirstLastPara="1" wrap="square" lIns="71100" tIns="71100" rIns="71100" bIns="71100" anchor="t" anchorCtr="0">
            <a:noAutofit/>
          </a:bodyPr>
          <a:lstStyle/>
          <a:p>
            <a:pPr marL="171450" marR="0" lvl="1" indent="-171450" algn="l" rtl="0">
              <a:lnSpc>
                <a:spcPct val="90000"/>
              </a:lnSpc>
              <a:spcBef>
                <a:spcPts val="0"/>
              </a:spcBef>
              <a:spcAft>
                <a:spcPts val="0"/>
              </a:spcAft>
              <a:buClr>
                <a:srgbClr val="000000"/>
              </a:buClr>
              <a:buSzPts val="1100"/>
              <a:buFont typeface="Arial"/>
              <a:buChar char="•"/>
            </a:pPr>
            <a:r>
              <a:rPr lang="en-US" sz="1100" b="0" i="0" u="none" strike="noStrike" cap="none" dirty="0">
                <a:solidFill>
                  <a:srgbClr val="000000"/>
                </a:solidFill>
                <a:latin typeface="Century Gothic" panose="020B0502020202020204" pitchFamily="34" charset="0"/>
                <a:ea typeface="Century Gothic"/>
                <a:cs typeface="Century Gothic"/>
                <a:sym typeface="Century Gothic"/>
              </a:rPr>
              <a:t>Regulatory</a:t>
            </a:r>
            <a:r>
              <a:rPr lang="en-US" sz="1100" b="1" i="0" u="none" strike="noStrike" cap="none" dirty="0">
                <a:solidFill>
                  <a:srgbClr val="000000"/>
                </a:solidFill>
                <a:latin typeface="Century Gothic" panose="020B0502020202020204" pitchFamily="34" charset="0"/>
                <a:ea typeface="Century Gothic"/>
                <a:cs typeface="Century Gothic"/>
                <a:sym typeface="Century Gothic"/>
              </a:rPr>
              <a:t> </a:t>
            </a:r>
            <a:r>
              <a:rPr lang="en-US" sz="1100" b="0" i="0" u="none" strike="noStrike" cap="none" dirty="0">
                <a:solidFill>
                  <a:srgbClr val="000000"/>
                </a:solidFill>
                <a:latin typeface="Century Gothic" panose="020B0502020202020204" pitchFamily="34" charset="0"/>
                <a:ea typeface="Century Gothic"/>
                <a:cs typeface="Century Gothic"/>
                <a:sym typeface="Century Gothic"/>
              </a:rPr>
              <a:t>services</a:t>
            </a:r>
            <a:r>
              <a:rPr lang="en-US" sz="1100" b="1" i="0" u="none" strike="noStrike" cap="none" dirty="0">
                <a:solidFill>
                  <a:srgbClr val="000000"/>
                </a:solidFill>
                <a:latin typeface="Century Gothic" panose="020B0502020202020204" pitchFamily="34" charset="0"/>
                <a:ea typeface="Century Gothic"/>
                <a:cs typeface="Century Gothic"/>
                <a:sym typeface="Century Gothic"/>
              </a:rPr>
              <a:t> </a:t>
            </a:r>
            <a:r>
              <a:rPr lang="en-US" sz="1100" b="0" i="0" u="none" strike="noStrike" cap="none" dirty="0">
                <a:solidFill>
                  <a:srgbClr val="000000"/>
                </a:solidFill>
                <a:latin typeface="Century Gothic" panose="020B0502020202020204" pitchFamily="34" charset="0"/>
                <a:ea typeface="Century Gothic"/>
                <a:cs typeface="Century Gothic"/>
                <a:sym typeface="Century Gothic"/>
              </a:rPr>
              <a:t>are</a:t>
            </a:r>
            <a:r>
              <a:rPr lang="en-US" sz="1100" b="1" i="0" u="none" strike="noStrike" cap="none" dirty="0">
                <a:solidFill>
                  <a:srgbClr val="000000"/>
                </a:solidFill>
                <a:latin typeface="Century Gothic" panose="020B0502020202020204" pitchFamily="34" charset="0"/>
                <a:ea typeface="Century Gothic"/>
                <a:cs typeface="Century Gothic"/>
                <a:sym typeface="Century Gothic"/>
              </a:rPr>
              <a:t> </a:t>
            </a:r>
            <a:r>
              <a:rPr lang="en-US" sz="1100" b="0" i="0" u="none" strike="noStrike" cap="none" dirty="0">
                <a:solidFill>
                  <a:srgbClr val="000000"/>
                </a:solidFill>
                <a:latin typeface="Century Gothic" panose="020B0502020202020204" pitchFamily="34" charset="0"/>
                <a:ea typeface="Century Gothic"/>
                <a:cs typeface="Century Gothic"/>
                <a:sym typeface="Century Gothic"/>
              </a:rPr>
              <a:t>a</a:t>
            </a:r>
            <a:r>
              <a:rPr lang="en-US" sz="1100" b="1" i="0" u="none" strike="noStrike" cap="none" dirty="0">
                <a:solidFill>
                  <a:srgbClr val="000000"/>
                </a:solidFill>
                <a:latin typeface="Century Gothic" panose="020B0502020202020204" pitchFamily="34" charset="0"/>
                <a:ea typeface="Century Gothic"/>
                <a:cs typeface="Century Gothic"/>
                <a:sym typeface="Century Gothic"/>
              </a:rPr>
              <a:t> small niche </a:t>
            </a:r>
            <a:r>
              <a:rPr lang="en-US" sz="1100" b="0" i="0" u="none" strike="noStrike" cap="none" dirty="0">
                <a:solidFill>
                  <a:srgbClr val="000000"/>
                </a:solidFill>
                <a:latin typeface="Century Gothic" panose="020B0502020202020204" pitchFamily="34" charset="0"/>
                <a:ea typeface="Century Gothic"/>
                <a:cs typeface="Century Gothic"/>
                <a:sym typeface="Century Gothic"/>
              </a:rPr>
              <a:t>environment</a:t>
            </a:r>
            <a:r>
              <a:rPr lang="en-US" sz="1100" b="1" i="0" u="none" strike="noStrike" cap="none" dirty="0">
                <a:solidFill>
                  <a:srgbClr val="000000"/>
                </a:solidFill>
                <a:latin typeface="Century Gothic" panose="020B0502020202020204" pitchFamily="34" charset="0"/>
                <a:ea typeface="Century Gothic"/>
                <a:cs typeface="Century Gothic"/>
                <a:sym typeface="Century Gothic"/>
              </a:rPr>
              <a:t> </a:t>
            </a:r>
            <a:endParaRPr sz="1400" b="0" i="0" u="none" strike="noStrike" cap="none" dirty="0">
              <a:solidFill>
                <a:srgbClr val="000000"/>
              </a:solidFill>
              <a:latin typeface="Century Gothic" panose="020B0502020202020204" pitchFamily="34" charset="0"/>
              <a:sym typeface="Arial"/>
            </a:endParaRPr>
          </a:p>
          <a:p>
            <a:pPr marL="171450" marR="0" lvl="1" indent="-171450" algn="l" rtl="0">
              <a:lnSpc>
                <a:spcPct val="90000"/>
              </a:lnSpc>
              <a:spcBef>
                <a:spcPts val="165"/>
              </a:spcBef>
              <a:spcAft>
                <a:spcPts val="0"/>
              </a:spcAft>
              <a:buClr>
                <a:srgbClr val="000000"/>
              </a:buClr>
              <a:buSzPts val="1100"/>
              <a:buFont typeface="Arial"/>
              <a:buChar char="•"/>
            </a:pPr>
            <a:r>
              <a:rPr lang="en-US" sz="1100" b="1" i="0" u="none" strike="noStrike" cap="none" dirty="0">
                <a:solidFill>
                  <a:srgbClr val="000000"/>
                </a:solidFill>
                <a:latin typeface="Century Gothic" panose="020B0502020202020204" pitchFamily="34" charset="0"/>
                <a:ea typeface="Century Gothic"/>
                <a:cs typeface="Century Gothic"/>
                <a:sym typeface="Century Gothic"/>
              </a:rPr>
              <a:t>Email</a:t>
            </a:r>
            <a:r>
              <a:rPr lang="en-US" sz="1100" b="0" i="0" u="none" strike="noStrike" cap="none" dirty="0">
                <a:solidFill>
                  <a:srgbClr val="000000"/>
                </a:solidFill>
                <a:latin typeface="Century Gothic" panose="020B0502020202020204" pitchFamily="34" charset="0"/>
                <a:ea typeface="Century Gothic"/>
                <a:cs typeface="Century Gothic"/>
                <a:sym typeface="Century Gothic"/>
              </a:rPr>
              <a:t> marketing provides </a:t>
            </a:r>
            <a:r>
              <a:rPr lang="en-US" sz="1100" b="1" i="0" u="none" strike="noStrike" cap="none" dirty="0">
                <a:solidFill>
                  <a:srgbClr val="000000"/>
                </a:solidFill>
                <a:latin typeface="Century Gothic" panose="020B0502020202020204" pitchFamily="34" charset="0"/>
                <a:ea typeface="Century Gothic"/>
                <a:cs typeface="Century Gothic"/>
                <a:sym typeface="Century Gothic"/>
              </a:rPr>
              <a:t>easy</a:t>
            </a:r>
            <a:r>
              <a:rPr lang="en-US" sz="1100" b="0" i="0" u="none" strike="noStrike" cap="none" dirty="0">
                <a:solidFill>
                  <a:srgbClr val="000000"/>
                </a:solidFill>
                <a:latin typeface="Century Gothic" panose="020B0502020202020204" pitchFamily="34" charset="0"/>
                <a:ea typeface="Century Gothic"/>
                <a:cs typeface="Century Gothic"/>
                <a:sym typeface="Century Gothic"/>
              </a:rPr>
              <a:t> </a:t>
            </a:r>
            <a:r>
              <a:rPr lang="en-US" sz="1100" b="1" i="0" u="none" strike="noStrike" cap="none" dirty="0">
                <a:solidFill>
                  <a:srgbClr val="000000"/>
                </a:solidFill>
                <a:latin typeface="Century Gothic" panose="020B0502020202020204" pitchFamily="34" charset="0"/>
                <a:ea typeface="Century Gothic"/>
                <a:cs typeface="Century Gothic"/>
                <a:sym typeface="Century Gothic"/>
              </a:rPr>
              <a:t>access </a:t>
            </a:r>
            <a:r>
              <a:rPr lang="en-US" sz="1100" b="0" i="0" u="none" strike="noStrike" cap="none" dirty="0">
                <a:solidFill>
                  <a:srgbClr val="000000"/>
                </a:solidFill>
                <a:latin typeface="Century Gothic" panose="020B0502020202020204" pitchFamily="34" charset="0"/>
                <a:ea typeface="Century Gothic"/>
                <a:cs typeface="Century Gothic"/>
                <a:sym typeface="Century Gothic"/>
              </a:rPr>
              <a:t>to</a:t>
            </a:r>
            <a:r>
              <a:rPr lang="en-US" sz="1100" b="1" i="0" u="none" strike="noStrike" cap="none" dirty="0">
                <a:solidFill>
                  <a:srgbClr val="000000"/>
                </a:solidFill>
                <a:latin typeface="Century Gothic" panose="020B0502020202020204" pitchFamily="34" charset="0"/>
                <a:ea typeface="Century Gothic"/>
                <a:cs typeface="Century Gothic"/>
                <a:sym typeface="Century Gothic"/>
              </a:rPr>
              <a:t> targets</a:t>
            </a:r>
            <a:endParaRPr sz="1000" b="1" i="0" u="none" strike="noStrike" cap="none" dirty="0">
              <a:solidFill>
                <a:srgbClr val="000000"/>
              </a:solidFill>
              <a:latin typeface="Century Gothic" panose="020B0502020202020204" pitchFamily="34" charset="0"/>
              <a:ea typeface="Century Gothic"/>
              <a:cs typeface="Century Gothic"/>
              <a:sym typeface="Century Gothic"/>
            </a:endParaRPr>
          </a:p>
        </p:txBody>
      </p:sp>
      <p:graphicFrame>
        <p:nvGraphicFramePr>
          <p:cNvPr id="347" name="Google Shape;347;p4"/>
          <p:cNvGraphicFramePr/>
          <p:nvPr>
            <p:extLst>
              <p:ext uri="{D42A27DB-BD31-4B8C-83A1-F6EECF244321}">
                <p14:modId xmlns:p14="http://schemas.microsoft.com/office/powerpoint/2010/main" val="2534433005"/>
              </p:ext>
            </p:extLst>
          </p:nvPr>
        </p:nvGraphicFramePr>
        <p:xfrm>
          <a:off x="4563696" y="4063570"/>
          <a:ext cx="2867039" cy="2127150"/>
        </p:xfrm>
        <a:graphic>
          <a:graphicData uri="http://schemas.openxmlformats.org/drawingml/2006/chart">
            <c:chart xmlns:c="http://schemas.openxmlformats.org/drawingml/2006/chart" xmlns:r="http://schemas.openxmlformats.org/officeDocument/2006/relationships" r:id="rId9"/>
          </a:graphicData>
        </a:graphic>
      </p:graphicFrame>
      <p:sp>
        <p:nvSpPr>
          <p:cNvPr id="348" name="Google Shape;348;p4"/>
          <p:cNvSpPr txBox="1"/>
          <p:nvPr/>
        </p:nvSpPr>
        <p:spPr>
          <a:xfrm>
            <a:off x="450624" y="6572022"/>
            <a:ext cx="2233582" cy="246221"/>
          </a:xfrm>
          <a:prstGeom prst="rect">
            <a:avLst/>
          </a:prstGeom>
          <a:noFill/>
          <a:ln>
            <a:noFill/>
          </a:ln>
        </p:spPr>
        <p:txBody>
          <a:bodyPr spcFirstLastPara="1" wrap="square" lIns="91425" tIns="45700" rIns="91425" bIns="45700" anchor="t" anchorCtr="0">
            <a:spAutoFit/>
          </a:bodyPr>
          <a:lstStyle/>
          <a:p>
            <a:pPr>
              <a:buSzPts val="1000"/>
            </a:pPr>
            <a:r>
              <a:rPr lang="en-US" sz="1000" b="0" i="0" u="none" strike="noStrike" cap="none" dirty="0">
                <a:solidFill>
                  <a:srgbClr val="000000"/>
                </a:solidFill>
                <a:latin typeface="Century Gothic"/>
                <a:ea typeface="Century Gothic"/>
                <a:cs typeface="Century Gothic"/>
                <a:sym typeface="Century Gothic"/>
              </a:rPr>
              <a:t>Sources: </a:t>
            </a:r>
            <a:r>
              <a:rPr lang="en-US" sz="1000" b="0" i="0" u="sng" strike="noStrike" cap="none" dirty="0">
                <a:solidFill>
                  <a:srgbClr val="000000"/>
                </a:solidFill>
                <a:latin typeface="Century Gothic"/>
                <a:ea typeface="Century Gothic"/>
                <a:cs typeface="Century Gothic"/>
                <a:sym typeface="Century Gothic"/>
                <a:hlinkClick r:id="rId10">
                  <a:extLst>
                    <a:ext uri="{A12FA001-AC4F-418D-AE19-62706E023703}">
                      <ahyp:hlinkClr xmlns:ahyp="http://schemas.microsoft.com/office/drawing/2018/hyperlinkcolor" val="tx"/>
                    </a:ext>
                  </a:extLst>
                </a:hlinkClick>
              </a:rPr>
              <a:t>Statista</a:t>
            </a:r>
            <a:endParaRPr lang="en-US" sz="1000" b="0" i="0" strike="noStrike" cap="none" dirty="0">
              <a:solidFill>
                <a:srgbClr val="000000"/>
              </a:solidFill>
              <a:latin typeface="Century Gothic" panose="020B0502020202020204" pitchFamily="34" charset="0"/>
              <a:ea typeface="Century Gothic"/>
              <a:cs typeface="Century Gothic"/>
            </a:endParaRPr>
          </a:p>
        </p:txBody>
      </p:sp>
      <p:pic>
        <p:nvPicPr>
          <p:cNvPr id="4" name="Picture 2" descr="Cardinal Health Logo and symbol, meaning, history, PNG">
            <a:extLst>
              <a:ext uri="{FF2B5EF4-FFF2-40B4-BE49-F238E27FC236}">
                <a16:creationId xmlns:a16="http://schemas.microsoft.com/office/drawing/2014/main" id="{8618B25D-4BF5-2580-CF0E-CA51A8A27106}"/>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0" y="79830"/>
            <a:ext cx="1168400" cy="734916"/>
          </a:xfrm>
          <a:prstGeom prst="rect">
            <a:avLst/>
          </a:prstGeom>
          <a:noFill/>
          <a:extLst>
            <a:ext uri="{909E8E84-426E-40DD-AFC4-6F175D3DCCD1}">
              <a14:hiddenFill xmlns:a14="http://schemas.microsoft.com/office/drawing/2010/main">
                <a:solidFill>
                  <a:srgbClr val="FFFFFF"/>
                </a:solidFill>
              </a14:hiddenFill>
            </a:ext>
          </a:extLst>
        </p:spPr>
      </p:pic>
      <p:sp>
        <p:nvSpPr>
          <p:cNvPr id="5" name="Google Shape;450;g20fd3f00fcd_0_84">
            <a:extLst>
              <a:ext uri="{FF2B5EF4-FFF2-40B4-BE49-F238E27FC236}">
                <a16:creationId xmlns:a16="http://schemas.microsoft.com/office/drawing/2014/main" id="{558CCDA4-2E04-BA38-24FD-34C1655A98B2}"/>
              </a:ext>
            </a:extLst>
          </p:cNvPr>
          <p:cNvSpPr txBox="1">
            <a:spLocks/>
          </p:cNvSpPr>
          <p:nvPr/>
        </p:nvSpPr>
        <p:spPr>
          <a:xfrm>
            <a:off x="1142400" y="161762"/>
            <a:ext cx="6859200" cy="676500"/>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lt1"/>
              </a:buClr>
              <a:buSzPts val="3000"/>
              <a:buFont typeface="Century Gothic"/>
              <a:buNone/>
              <a:defRPr sz="30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dirty="0">
                <a:latin typeface="Century Gothic" panose="020B0502020202020204" pitchFamily="34" charset="0"/>
              </a:rPr>
              <a:t>Article &amp; E-blasts</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66"/>
        <p:cNvGrpSpPr/>
        <p:nvPr/>
      </p:nvGrpSpPr>
      <p:grpSpPr>
        <a:xfrm>
          <a:off x="0" y="0"/>
          <a:ext cx="0" cy="0"/>
          <a:chOff x="0" y="0"/>
          <a:chExt cx="0" cy="0"/>
        </a:xfrm>
      </p:grpSpPr>
      <p:pic>
        <p:nvPicPr>
          <p:cNvPr id="468" name="Google Shape;468;p8"/>
          <p:cNvPicPr preferRelativeResize="0"/>
          <p:nvPr/>
        </p:nvPicPr>
        <p:blipFill rotWithShape="1">
          <a:blip r:embed="rId3">
            <a:alphaModFix/>
          </a:blip>
          <a:srcRect/>
          <a:stretch/>
        </p:blipFill>
        <p:spPr>
          <a:xfrm>
            <a:off x="2398971" y="2407280"/>
            <a:ext cx="0" cy="0"/>
          </a:xfrm>
          <a:prstGeom prst="ellipse">
            <a:avLst/>
          </a:prstGeom>
          <a:noFill/>
          <a:ln>
            <a:noFill/>
          </a:ln>
        </p:spPr>
      </p:pic>
      <p:sp>
        <p:nvSpPr>
          <p:cNvPr id="469" name="Google Shape;469;p8"/>
          <p:cNvSpPr/>
          <p:nvPr/>
        </p:nvSpPr>
        <p:spPr>
          <a:xfrm>
            <a:off x="433669" y="6098841"/>
            <a:ext cx="8232761" cy="423493"/>
          </a:xfrm>
          <a:prstGeom prst="rect">
            <a:avLst/>
          </a:prstGeom>
          <a:solidFill>
            <a:schemeClr val="lt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algn="ctr">
              <a:buSzPts val="1000"/>
              <a:buFont typeface="Century Gothic"/>
            </a:pPr>
            <a:r>
              <a:rPr lang="en-US" sz="1000" dirty="0">
                <a:latin typeface="Century Gothic" panose="020B0502020202020204" pitchFamily="34" charset="0"/>
              </a:rPr>
              <a:t>Customers can receive information about Cardinal Health's regulatory resources through eblasts and articles. Cardinal Health can implement eblasts and articles into their Instagram social media. </a:t>
            </a:r>
          </a:p>
        </p:txBody>
      </p:sp>
      <p:sp>
        <p:nvSpPr>
          <p:cNvPr id="470" name="Google Shape;470;p8"/>
          <p:cNvSpPr txBox="1"/>
          <p:nvPr/>
        </p:nvSpPr>
        <p:spPr>
          <a:xfrm>
            <a:off x="1122594" y="1664137"/>
            <a:ext cx="3314884" cy="15696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Century Gothic"/>
              <a:buNone/>
            </a:pPr>
            <a:r>
              <a:rPr lang="en-US" sz="1200" b="1" i="0" u="none" strike="noStrike" cap="none" dirty="0">
                <a:solidFill>
                  <a:srgbClr val="000000"/>
                </a:solidFill>
                <a:latin typeface="Century Gothic" panose="020B0502020202020204" pitchFamily="34" charset="0"/>
                <a:ea typeface="Century Gothic"/>
                <a:cs typeface="Century Gothic"/>
                <a:sym typeface="Century Gothic"/>
              </a:rPr>
              <a:t>Ensure</a:t>
            </a:r>
            <a:r>
              <a:rPr lang="en-US" sz="1200" b="0" i="0" u="none" strike="noStrike" cap="none" dirty="0">
                <a:solidFill>
                  <a:srgbClr val="000000"/>
                </a:solidFill>
                <a:latin typeface="Century Gothic" panose="020B0502020202020204" pitchFamily="34" charset="0"/>
                <a:ea typeface="Century Gothic"/>
                <a:cs typeface="Century Gothic"/>
                <a:sym typeface="Century Gothic"/>
              </a:rPr>
              <a:t> that additional </a:t>
            </a:r>
            <a:r>
              <a:rPr lang="en-US" sz="1200" b="1" i="0" u="none" strike="noStrike" cap="none" dirty="0">
                <a:solidFill>
                  <a:srgbClr val="000000"/>
                </a:solidFill>
                <a:latin typeface="Century Gothic" panose="020B0502020202020204" pitchFamily="34" charset="0"/>
                <a:ea typeface="Century Gothic"/>
                <a:cs typeface="Century Gothic"/>
                <a:sym typeface="Century Gothic"/>
              </a:rPr>
              <a:t>information</a:t>
            </a:r>
            <a:r>
              <a:rPr lang="en-US" sz="1200" b="0" i="0" u="none" strike="noStrike" cap="none" dirty="0">
                <a:solidFill>
                  <a:srgbClr val="000000"/>
                </a:solidFill>
                <a:latin typeface="Century Gothic" panose="020B0502020202020204" pitchFamily="34" charset="0"/>
                <a:ea typeface="Century Gothic"/>
                <a:cs typeface="Century Gothic"/>
                <a:sym typeface="Century Gothic"/>
              </a:rPr>
              <a:t> of the regulatory service is explicitly </a:t>
            </a:r>
            <a:r>
              <a:rPr lang="en-US" sz="1200" b="1" i="0" u="none" strike="noStrike" cap="none" dirty="0">
                <a:solidFill>
                  <a:srgbClr val="000000"/>
                </a:solidFill>
                <a:latin typeface="Century Gothic" panose="020B0502020202020204" pitchFamily="34" charset="0"/>
                <a:ea typeface="Century Gothic"/>
                <a:cs typeface="Century Gothic"/>
                <a:sym typeface="Century Gothic"/>
              </a:rPr>
              <a:t>stated</a:t>
            </a:r>
            <a:endParaRPr sz="1200" b="0" i="0" u="none" strike="noStrike" cap="none" dirty="0">
              <a:solidFill>
                <a:srgbClr val="000000"/>
              </a:solidFill>
              <a:latin typeface="Century Gothic" panose="020B0502020202020204" pitchFamily="34" charset="0"/>
              <a:ea typeface="Century Gothic"/>
              <a:cs typeface="Century Gothic"/>
              <a:sym typeface="Century Gothic"/>
            </a:endParaRPr>
          </a:p>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Century Gothic" panose="020B0502020202020204" pitchFamily="34" charset="0"/>
              <a:ea typeface="Century Gothic"/>
              <a:cs typeface="Century Gothic"/>
              <a:sym typeface="Century Gothic"/>
            </a:endParaRPr>
          </a:p>
          <a:p>
            <a:pPr marL="0" marR="0" lvl="0" indent="0" algn="l" rtl="0">
              <a:lnSpc>
                <a:spcPct val="100000"/>
              </a:lnSpc>
              <a:spcBef>
                <a:spcPts val="0"/>
              </a:spcBef>
              <a:spcAft>
                <a:spcPts val="0"/>
              </a:spcAft>
              <a:buClr>
                <a:srgbClr val="000000"/>
              </a:buClr>
              <a:buSzPts val="1200"/>
              <a:buFont typeface="Century Gothic"/>
              <a:buNone/>
            </a:pPr>
            <a:r>
              <a:rPr lang="en-US" sz="1200" b="0" i="0" u="none" strike="noStrike" cap="none" dirty="0">
                <a:solidFill>
                  <a:srgbClr val="000000"/>
                </a:solidFill>
                <a:latin typeface="Century Gothic" panose="020B0502020202020204" pitchFamily="34" charset="0"/>
                <a:ea typeface="Century Gothic"/>
                <a:cs typeface="Century Gothic"/>
                <a:sym typeface="Century Gothic"/>
              </a:rPr>
              <a:t>Target audience is able receive </a:t>
            </a:r>
            <a:r>
              <a:rPr lang="en-US" sz="1200" b="1" i="0" u="none" strike="noStrike" cap="none" dirty="0">
                <a:solidFill>
                  <a:srgbClr val="000000"/>
                </a:solidFill>
                <a:latin typeface="Century Gothic" panose="020B0502020202020204" pitchFamily="34" charset="0"/>
                <a:ea typeface="Century Gothic"/>
                <a:cs typeface="Century Gothic"/>
                <a:sym typeface="Century Gothic"/>
              </a:rPr>
              <a:t>updated</a:t>
            </a:r>
            <a:r>
              <a:rPr lang="en-US" sz="1200" b="0" i="0" u="none" strike="noStrike" cap="none" dirty="0">
                <a:solidFill>
                  <a:srgbClr val="000000"/>
                </a:solidFill>
                <a:latin typeface="Century Gothic" panose="020B0502020202020204" pitchFamily="34" charset="0"/>
                <a:ea typeface="Century Gothic"/>
                <a:cs typeface="Century Gothic"/>
                <a:sym typeface="Century Gothic"/>
              </a:rPr>
              <a:t> </a:t>
            </a:r>
            <a:r>
              <a:rPr lang="en-US" sz="1200" b="1" i="0" u="none" strike="noStrike" cap="none" dirty="0">
                <a:solidFill>
                  <a:srgbClr val="000000"/>
                </a:solidFill>
                <a:latin typeface="Century Gothic" panose="020B0502020202020204" pitchFamily="34" charset="0"/>
                <a:ea typeface="Century Gothic"/>
                <a:cs typeface="Century Gothic"/>
                <a:sym typeface="Century Gothic"/>
              </a:rPr>
              <a:t>information</a:t>
            </a:r>
            <a:endParaRPr dirty="0">
              <a:latin typeface="Century Gothic" panose="020B0502020202020204" pitchFamily="34" charset="0"/>
            </a:endParaRPr>
          </a:p>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Century Gothic" panose="020B0502020202020204" pitchFamily="34" charset="0"/>
              <a:ea typeface="Century Gothic"/>
              <a:cs typeface="Century Gothic"/>
              <a:sym typeface="Century Gothic"/>
            </a:endParaRPr>
          </a:p>
          <a:p>
            <a:pPr marL="0" marR="0" lvl="0" indent="0" algn="l" rtl="0">
              <a:lnSpc>
                <a:spcPct val="100000"/>
              </a:lnSpc>
              <a:spcBef>
                <a:spcPts val="0"/>
              </a:spcBef>
              <a:spcAft>
                <a:spcPts val="0"/>
              </a:spcAft>
              <a:buClr>
                <a:srgbClr val="000000"/>
              </a:buClr>
              <a:buSzPts val="1200"/>
              <a:buFont typeface="Century Gothic"/>
              <a:buNone/>
            </a:pPr>
            <a:r>
              <a:rPr lang="en-US" sz="1200" b="0" i="0" u="none" strike="noStrike" cap="none" dirty="0">
                <a:solidFill>
                  <a:srgbClr val="000000"/>
                </a:solidFill>
                <a:latin typeface="Century Gothic" panose="020B0502020202020204" pitchFamily="34" charset="0"/>
                <a:ea typeface="Century Gothic"/>
                <a:cs typeface="Century Gothic"/>
                <a:sym typeface="Century Gothic"/>
              </a:rPr>
              <a:t>Consumers are able to make </a:t>
            </a:r>
            <a:r>
              <a:rPr lang="en-US" sz="1200" b="1" i="0" u="none" strike="noStrike" cap="none" dirty="0">
                <a:solidFill>
                  <a:srgbClr val="000000"/>
                </a:solidFill>
                <a:latin typeface="Century Gothic" panose="020B0502020202020204" pitchFamily="34" charset="0"/>
                <a:ea typeface="Century Gothic"/>
                <a:cs typeface="Century Gothic"/>
                <a:sym typeface="Century Gothic"/>
              </a:rPr>
              <a:t>informed</a:t>
            </a:r>
            <a:r>
              <a:rPr lang="en-US" sz="1200" b="0" i="0" u="none" strike="noStrike" cap="none" dirty="0">
                <a:solidFill>
                  <a:srgbClr val="000000"/>
                </a:solidFill>
                <a:latin typeface="Century Gothic" panose="020B0502020202020204" pitchFamily="34" charset="0"/>
                <a:ea typeface="Century Gothic"/>
                <a:cs typeface="Century Gothic"/>
                <a:sym typeface="Century Gothic"/>
              </a:rPr>
              <a:t> </a:t>
            </a:r>
            <a:r>
              <a:rPr lang="en-US" sz="1200" b="1" i="0" u="none" strike="noStrike" cap="none" dirty="0">
                <a:solidFill>
                  <a:srgbClr val="000000"/>
                </a:solidFill>
                <a:latin typeface="Century Gothic" panose="020B0502020202020204" pitchFamily="34" charset="0"/>
                <a:ea typeface="Century Gothic"/>
                <a:cs typeface="Century Gothic"/>
                <a:sym typeface="Century Gothic"/>
              </a:rPr>
              <a:t>decisions</a:t>
            </a:r>
            <a:r>
              <a:rPr lang="en-US" sz="1200" b="0" i="0" u="none" strike="noStrike" cap="none" dirty="0">
                <a:solidFill>
                  <a:srgbClr val="000000"/>
                </a:solidFill>
                <a:latin typeface="Century Gothic" panose="020B0502020202020204" pitchFamily="34" charset="0"/>
                <a:ea typeface="Century Gothic"/>
                <a:cs typeface="Century Gothic"/>
                <a:sym typeface="Century Gothic"/>
              </a:rPr>
              <a:t> as it is </a:t>
            </a:r>
            <a:r>
              <a:rPr lang="en-US" sz="1200" b="1" i="0" u="none" strike="noStrike" cap="none" dirty="0">
                <a:solidFill>
                  <a:srgbClr val="000000"/>
                </a:solidFill>
                <a:latin typeface="Century Gothic" panose="020B0502020202020204" pitchFamily="34" charset="0"/>
                <a:ea typeface="Century Gothic"/>
                <a:cs typeface="Century Gothic"/>
                <a:sym typeface="Century Gothic"/>
              </a:rPr>
              <a:t>low</a:t>
            </a:r>
            <a:r>
              <a:rPr lang="en-US" sz="1200" b="0" i="0" u="none" strike="noStrike" cap="none" dirty="0">
                <a:solidFill>
                  <a:srgbClr val="000000"/>
                </a:solidFill>
                <a:latin typeface="Century Gothic" panose="020B0502020202020204" pitchFamily="34" charset="0"/>
                <a:ea typeface="Century Gothic"/>
                <a:cs typeface="Century Gothic"/>
                <a:sym typeface="Century Gothic"/>
              </a:rPr>
              <a:t> stakes and </a:t>
            </a:r>
            <a:r>
              <a:rPr lang="en-US" sz="1200" b="1" i="0" u="none" strike="noStrike" cap="none" dirty="0">
                <a:solidFill>
                  <a:srgbClr val="000000"/>
                </a:solidFill>
                <a:latin typeface="Century Gothic" panose="020B0502020202020204" pitchFamily="34" charset="0"/>
                <a:ea typeface="Century Gothic"/>
                <a:cs typeface="Century Gothic"/>
                <a:sym typeface="Century Gothic"/>
              </a:rPr>
              <a:t>pressure</a:t>
            </a:r>
            <a:endParaRPr dirty="0">
              <a:latin typeface="Century Gothic" panose="020B0502020202020204" pitchFamily="34" charset="0"/>
            </a:endParaRPr>
          </a:p>
        </p:txBody>
      </p:sp>
      <p:pic>
        <p:nvPicPr>
          <p:cNvPr id="471" name="Google Shape;471;p8" descr="Right And Left Brain outline"/>
          <p:cNvPicPr preferRelativeResize="0"/>
          <p:nvPr/>
        </p:nvPicPr>
        <p:blipFill rotWithShape="1">
          <a:blip r:embed="rId4">
            <a:alphaModFix/>
          </a:blip>
          <a:srcRect/>
          <a:stretch/>
        </p:blipFill>
        <p:spPr>
          <a:xfrm>
            <a:off x="498116" y="2749427"/>
            <a:ext cx="612708" cy="588141"/>
          </a:xfrm>
          <a:prstGeom prst="rect">
            <a:avLst/>
          </a:prstGeom>
          <a:noFill/>
          <a:ln>
            <a:noFill/>
          </a:ln>
        </p:spPr>
      </p:pic>
      <p:sp>
        <p:nvSpPr>
          <p:cNvPr id="472" name="Google Shape;472;p8"/>
          <p:cNvSpPr txBox="1"/>
          <p:nvPr/>
        </p:nvSpPr>
        <p:spPr>
          <a:xfrm>
            <a:off x="371226" y="6568588"/>
            <a:ext cx="4020950" cy="230832"/>
          </a:xfrm>
          <a:prstGeom prst="rect">
            <a:avLst/>
          </a:prstGeom>
          <a:noFill/>
          <a:ln>
            <a:noFill/>
          </a:ln>
        </p:spPr>
        <p:txBody>
          <a:bodyPr spcFirstLastPara="1" wrap="square" lIns="91425" tIns="45700" rIns="91425" bIns="45700" anchor="t" anchorCtr="0">
            <a:spAutoFit/>
          </a:bodyPr>
          <a:lstStyle/>
          <a:p>
            <a:pPr>
              <a:buSzPts val="900"/>
            </a:pPr>
            <a:r>
              <a:rPr lang="en-US" sz="900" b="0" i="0" u="none" strike="noStrike" cap="none" dirty="0">
                <a:solidFill>
                  <a:srgbClr val="000000"/>
                </a:solidFill>
                <a:latin typeface="Century Gothic" panose="020B0502020202020204" pitchFamily="34" charset="0"/>
                <a:ea typeface="Century Gothic"/>
                <a:cs typeface="Century Gothic"/>
                <a:sym typeface="Century Gothic"/>
              </a:rPr>
              <a:t>Sources: </a:t>
            </a:r>
            <a:r>
              <a:rPr lang="en-US" sz="900" u="sng" dirty="0" err="1">
                <a:latin typeface="Century Gothic" panose="020B0502020202020204" pitchFamily="34" charset="0"/>
                <a:ea typeface="Century Gothic"/>
                <a:cs typeface="Century Gothic"/>
                <a:sym typeface="Century Gothic"/>
              </a:rPr>
              <a:t>CardinalHealth</a:t>
            </a:r>
            <a:r>
              <a:rPr lang="en-US" sz="900" u="sng" dirty="0">
                <a:latin typeface="Century Gothic" panose="020B0502020202020204" pitchFamily="34" charset="0"/>
                <a:ea typeface="Century Gothic"/>
                <a:cs typeface="Century Gothic"/>
                <a:sym typeface="Century Gothic"/>
              </a:rPr>
              <a:t>, Instagram</a:t>
            </a:r>
            <a:endParaRPr lang="en-US" sz="900" b="0" i="0" strike="noStrike" cap="none" dirty="0">
              <a:solidFill>
                <a:srgbClr val="000000"/>
              </a:solidFill>
              <a:latin typeface="Century Gothic" panose="020B0502020202020204" pitchFamily="34" charset="0"/>
              <a:ea typeface="Century Gothic"/>
              <a:cs typeface="Century Gothic"/>
            </a:endParaRPr>
          </a:p>
        </p:txBody>
      </p:sp>
      <p:sp>
        <p:nvSpPr>
          <p:cNvPr id="473" name="Google Shape;473;p8"/>
          <p:cNvSpPr/>
          <p:nvPr/>
        </p:nvSpPr>
        <p:spPr>
          <a:xfrm>
            <a:off x="432452" y="1130547"/>
            <a:ext cx="3987148" cy="325677"/>
          </a:xfrm>
          <a:prstGeom prst="roundRect">
            <a:avLst>
              <a:gd name="adj" fmla="val 16667"/>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Century Gothic"/>
              <a:buNone/>
            </a:pPr>
            <a:r>
              <a:rPr lang="en-US" sz="1600" b="0" i="0" u="none" strike="noStrike" cap="none" dirty="0">
                <a:solidFill>
                  <a:srgbClr val="FFFFFF"/>
                </a:solidFill>
                <a:latin typeface="Century Gothic" panose="020B0502020202020204" pitchFamily="34" charset="0"/>
                <a:ea typeface="Century Gothic"/>
                <a:cs typeface="Century Gothic"/>
                <a:sym typeface="Century Gothic"/>
              </a:rPr>
              <a:t>Addition of Articles and E-blast</a:t>
            </a:r>
            <a:endParaRPr sz="1600" b="0" i="0" u="none" strike="noStrike" cap="none" dirty="0">
              <a:solidFill>
                <a:srgbClr val="FFFFFF"/>
              </a:solidFill>
              <a:latin typeface="Century Gothic" panose="020B0502020202020204" pitchFamily="34" charset="0"/>
              <a:ea typeface="Century Gothic"/>
              <a:cs typeface="Century Gothic"/>
              <a:sym typeface="Century Gothic"/>
            </a:endParaRPr>
          </a:p>
        </p:txBody>
      </p:sp>
      <p:sp>
        <p:nvSpPr>
          <p:cNvPr id="474" name="Google Shape;474;p8"/>
          <p:cNvSpPr/>
          <p:nvPr/>
        </p:nvSpPr>
        <p:spPr>
          <a:xfrm>
            <a:off x="4698807" y="1130547"/>
            <a:ext cx="3980718" cy="325677"/>
          </a:xfrm>
          <a:prstGeom prst="roundRect">
            <a:avLst>
              <a:gd name="adj" fmla="val 16667"/>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Century Gothic"/>
              <a:buNone/>
            </a:pPr>
            <a:r>
              <a:rPr lang="en-US" sz="1600" b="0" i="0" u="none" strike="noStrike" cap="none" dirty="0">
                <a:solidFill>
                  <a:srgbClr val="FFFFFF"/>
                </a:solidFill>
                <a:latin typeface="Century Gothic" panose="020B0502020202020204" pitchFamily="34" charset="0"/>
                <a:ea typeface="Century Gothic"/>
                <a:cs typeface="Century Gothic"/>
                <a:sym typeface="Century Gothic"/>
              </a:rPr>
              <a:t>Implementation Mock Up </a:t>
            </a:r>
            <a:endParaRPr sz="1600" b="0" i="0" u="none" strike="noStrike" cap="none" dirty="0">
              <a:solidFill>
                <a:srgbClr val="FFFFFF"/>
              </a:solidFill>
              <a:latin typeface="Century Gothic" panose="020B0502020202020204" pitchFamily="34" charset="0"/>
              <a:ea typeface="Century Gothic"/>
              <a:cs typeface="Century Gothic"/>
              <a:sym typeface="Century Gothic"/>
            </a:endParaRPr>
          </a:p>
        </p:txBody>
      </p:sp>
      <p:sp>
        <p:nvSpPr>
          <p:cNvPr id="475" name="Google Shape;475;p8"/>
          <p:cNvSpPr/>
          <p:nvPr/>
        </p:nvSpPr>
        <p:spPr>
          <a:xfrm>
            <a:off x="430990" y="3664050"/>
            <a:ext cx="3988610" cy="321719"/>
          </a:xfrm>
          <a:prstGeom prst="roundRect">
            <a:avLst>
              <a:gd name="adj" fmla="val 16667"/>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Century Gothic"/>
              <a:buNone/>
            </a:pPr>
            <a:r>
              <a:rPr lang="en-US" sz="1600" b="0" i="0" u="none" strike="noStrike" cap="none" dirty="0">
                <a:solidFill>
                  <a:srgbClr val="FFFFFF"/>
                </a:solidFill>
                <a:latin typeface="Century Gothic" panose="020B0502020202020204" pitchFamily="34" charset="0"/>
                <a:ea typeface="Century Gothic"/>
                <a:cs typeface="Century Gothic"/>
                <a:sym typeface="Century Gothic"/>
              </a:rPr>
              <a:t> Overview of implementation</a:t>
            </a:r>
            <a:endParaRPr sz="1600" b="0" i="0" u="none" strike="noStrike" cap="none" dirty="0">
              <a:solidFill>
                <a:srgbClr val="FFFFFF"/>
              </a:solidFill>
              <a:latin typeface="Century Gothic" panose="020B0502020202020204" pitchFamily="34" charset="0"/>
              <a:ea typeface="Century Gothic"/>
              <a:cs typeface="Century Gothic"/>
              <a:sym typeface="Century Gothic"/>
            </a:endParaRPr>
          </a:p>
        </p:txBody>
      </p:sp>
      <p:pic>
        <p:nvPicPr>
          <p:cNvPr id="476" name="Google Shape;476;p8" descr="Open envelope outline"/>
          <p:cNvPicPr preferRelativeResize="0"/>
          <p:nvPr/>
        </p:nvPicPr>
        <p:blipFill rotWithShape="1">
          <a:blip r:embed="rId5">
            <a:alphaModFix/>
          </a:blip>
          <a:srcRect/>
          <a:stretch/>
        </p:blipFill>
        <p:spPr>
          <a:xfrm>
            <a:off x="546291" y="2190768"/>
            <a:ext cx="516358" cy="516358"/>
          </a:xfrm>
          <a:prstGeom prst="rect">
            <a:avLst/>
          </a:prstGeom>
          <a:noFill/>
          <a:ln>
            <a:noFill/>
          </a:ln>
        </p:spPr>
      </p:pic>
      <p:pic>
        <p:nvPicPr>
          <p:cNvPr id="477" name="Google Shape;477;p8" descr="Address Book outline"/>
          <p:cNvPicPr preferRelativeResize="0"/>
          <p:nvPr/>
        </p:nvPicPr>
        <p:blipFill rotWithShape="1">
          <a:blip r:embed="rId6">
            <a:alphaModFix/>
          </a:blip>
          <a:srcRect/>
          <a:stretch/>
        </p:blipFill>
        <p:spPr>
          <a:xfrm>
            <a:off x="498116" y="1621188"/>
            <a:ext cx="569545" cy="569545"/>
          </a:xfrm>
          <a:prstGeom prst="rect">
            <a:avLst/>
          </a:prstGeom>
          <a:noFill/>
          <a:ln>
            <a:noFill/>
          </a:ln>
        </p:spPr>
      </p:pic>
      <p:sp>
        <p:nvSpPr>
          <p:cNvPr id="478" name="Google Shape;478;p8"/>
          <p:cNvSpPr/>
          <p:nvPr/>
        </p:nvSpPr>
        <p:spPr>
          <a:xfrm>
            <a:off x="2603136" y="4128027"/>
            <a:ext cx="1712652" cy="1823487"/>
          </a:xfrm>
          <a:prstGeom prst="roundRect">
            <a:avLst>
              <a:gd name="adj" fmla="val 16667"/>
            </a:avLst>
          </a:prstGeom>
          <a:noFill/>
          <a:ln w="25400" cap="flat" cmpd="sng">
            <a:solidFill>
              <a:srgbClr val="0D254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Century Gothic" panose="020B0502020202020204" pitchFamily="34" charset="0"/>
              <a:sym typeface="Arial"/>
            </a:endParaRPr>
          </a:p>
        </p:txBody>
      </p:sp>
      <p:sp>
        <p:nvSpPr>
          <p:cNvPr id="479" name="Google Shape;479;p8"/>
          <p:cNvSpPr/>
          <p:nvPr/>
        </p:nvSpPr>
        <p:spPr>
          <a:xfrm>
            <a:off x="507463" y="4128027"/>
            <a:ext cx="1712652" cy="1823487"/>
          </a:xfrm>
          <a:prstGeom prst="roundRect">
            <a:avLst>
              <a:gd name="adj" fmla="val 16667"/>
            </a:avLst>
          </a:prstGeom>
          <a:noFill/>
          <a:ln w="25400" cap="flat" cmpd="sng">
            <a:solidFill>
              <a:srgbClr val="0D254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Century Gothic" panose="020B0502020202020204" pitchFamily="34" charset="0"/>
              <a:sym typeface="Arial"/>
            </a:endParaRPr>
          </a:p>
        </p:txBody>
      </p:sp>
      <p:sp>
        <p:nvSpPr>
          <p:cNvPr id="480" name="Google Shape;480;p8"/>
          <p:cNvSpPr txBox="1"/>
          <p:nvPr/>
        </p:nvSpPr>
        <p:spPr>
          <a:xfrm>
            <a:off x="635908" y="4257475"/>
            <a:ext cx="1522830" cy="1384995"/>
          </a:xfrm>
          <a:prstGeom prst="rect">
            <a:avLst/>
          </a:prstGeom>
          <a:noFill/>
          <a:ln>
            <a:noFill/>
          </a:ln>
        </p:spPr>
        <p:txBody>
          <a:bodyPr spcFirstLastPara="1" wrap="square" lIns="91425" tIns="45700" rIns="91425" bIns="45700" anchor="t" anchorCtr="0">
            <a:spAutoFit/>
          </a:bodyPr>
          <a:lstStyle/>
          <a:p>
            <a:pPr marL="0" marR="0" lvl="0" indent="-76200" algn="l" rtl="0">
              <a:lnSpc>
                <a:spcPct val="100000"/>
              </a:lnSpc>
              <a:spcBef>
                <a:spcPts val="0"/>
              </a:spcBef>
              <a:spcAft>
                <a:spcPts val="0"/>
              </a:spcAft>
              <a:buClr>
                <a:srgbClr val="000000"/>
              </a:buClr>
              <a:buSzPts val="1200"/>
              <a:buFont typeface="Arial"/>
              <a:buChar char="•"/>
            </a:pPr>
            <a:r>
              <a:rPr lang="en-US" sz="1200" b="0" i="0" u="none" strike="noStrike" cap="none" dirty="0">
                <a:solidFill>
                  <a:srgbClr val="000000"/>
                </a:solidFill>
                <a:latin typeface="Century Gothic" panose="020B0502020202020204" pitchFamily="34" charset="0"/>
                <a:ea typeface="Century Gothic"/>
                <a:cs typeface="Century Gothic"/>
                <a:sym typeface="Century Gothic"/>
              </a:rPr>
              <a:t>User is presented with a </a:t>
            </a:r>
            <a:r>
              <a:rPr lang="en-US" sz="1200" b="1" i="0" u="none" strike="noStrike" cap="none" dirty="0">
                <a:solidFill>
                  <a:srgbClr val="1F59A1"/>
                </a:solidFill>
                <a:latin typeface="Century Gothic" panose="020B0502020202020204" pitchFamily="34" charset="0"/>
                <a:ea typeface="Century Gothic"/>
                <a:cs typeface="Century Gothic"/>
                <a:sym typeface="Century Gothic"/>
              </a:rPr>
              <a:t>social</a:t>
            </a:r>
            <a:r>
              <a:rPr lang="en-US" sz="1200" b="0" i="0" u="none" strike="noStrike" cap="none" dirty="0">
                <a:solidFill>
                  <a:srgbClr val="000000"/>
                </a:solidFill>
                <a:latin typeface="Century Gothic" panose="020B0502020202020204" pitchFamily="34" charset="0"/>
                <a:ea typeface="Century Gothic"/>
                <a:cs typeface="Century Gothic"/>
                <a:sym typeface="Century Gothic"/>
              </a:rPr>
              <a:t> </a:t>
            </a:r>
            <a:r>
              <a:rPr lang="en-US" sz="1200" b="1" i="0" u="none" strike="noStrike" cap="none" dirty="0">
                <a:solidFill>
                  <a:srgbClr val="1F59A1"/>
                </a:solidFill>
                <a:latin typeface="Century Gothic" panose="020B0502020202020204" pitchFamily="34" charset="0"/>
                <a:ea typeface="Century Gothic"/>
                <a:cs typeface="Century Gothic"/>
                <a:sym typeface="Century Gothic"/>
              </a:rPr>
              <a:t>media</a:t>
            </a:r>
            <a:r>
              <a:rPr lang="en-US" sz="1200" b="0" i="0" u="none" strike="noStrike" cap="none" dirty="0">
                <a:solidFill>
                  <a:srgbClr val="000000"/>
                </a:solidFill>
                <a:latin typeface="Century Gothic" panose="020B0502020202020204" pitchFamily="34" charset="0"/>
                <a:ea typeface="Century Gothic"/>
                <a:cs typeface="Century Gothic"/>
                <a:sym typeface="Century Gothic"/>
              </a:rPr>
              <a:t> ad </a:t>
            </a:r>
            <a:endParaRPr dirty="0">
              <a:latin typeface="Century Gothic" panose="020B0502020202020204" pitchFamily="34" charset="0"/>
            </a:endParaRPr>
          </a:p>
          <a:p>
            <a:pPr marL="0" marR="0" lvl="0" indent="0" algn="l" rtl="0">
              <a:lnSpc>
                <a:spcPct val="100000"/>
              </a:lnSpc>
              <a:spcBef>
                <a:spcPts val="0"/>
              </a:spcBef>
              <a:spcAft>
                <a:spcPts val="0"/>
              </a:spcAft>
              <a:buClr>
                <a:schemeClr val="dk1"/>
              </a:buClr>
              <a:buSzPts val="1200"/>
              <a:buFont typeface="Arial"/>
              <a:buNone/>
            </a:pPr>
            <a:endParaRPr sz="1200" b="0" i="0" u="none" strike="noStrike" cap="none">
              <a:solidFill>
                <a:srgbClr val="000000"/>
              </a:solidFill>
              <a:latin typeface="Century Gothic" panose="020B0502020202020204" pitchFamily="34" charset="0"/>
              <a:ea typeface="Century Gothic"/>
              <a:cs typeface="Century Gothic"/>
              <a:sym typeface="Century Gothic"/>
            </a:endParaRPr>
          </a:p>
          <a:p>
            <a:pPr marL="0" marR="0" lvl="0" indent="-76200" algn="l" rtl="0">
              <a:lnSpc>
                <a:spcPct val="100000"/>
              </a:lnSpc>
              <a:spcBef>
                <a:spcPts val="0"/>
              </a:spcBef>
              <a:spcAft>
                <a:spcPts val="0"/>
              </a:spcAft>
              <a:buClr>
                <a:srgbClr val="000000"/>
              </a:buClr>
              <a:buSzPts val="1200"/>
              <a:buFont typeface="Arial"/>
              <a:buChar char="•"/>
            </a:pPr>
            <a:r>
              <a:rPr lang="en-US" sz="1200" b="0" i="0" u="none" strike="noStrike" cap="none" dirty="0">
                <a:solidFill>
                  <a:srgbClr val="000000"/>
                </a:solidFill>
                <a:latin typeface="Century Gothic" panose="020B0502020202020204" pitchFamily="34" charset="0"/>
                <a:ea typeface="Century Gothic"/>
                <a:cs typeface="Century Gothic"/>
                <a:sym typeface="Century Gothic"/>
              </a:rPr>
              <a:t>They can press “learn more” through an article </a:t>
            </a:r>
            <a:endParaRPr sz="1200" b="0" i="0" u="none" strike="noStrike" cap="none" dirty="0">
              <a:solidFill>
                <a:srgbClr val="000000"/>
              </a:solidFill>
              <a:latin typeface="Century Gothic" panose="020B0502020202020204" pitchFamily="34" charset="0"/>
              <a:sym typeface="Arial"/>
            </a:endParaRPr>
          </a:p>
        </p:txBody>
      </p:sp>
      <p:sp>
        <p:nvSpPr>
          <p:cNvPr id="481" name="Google Shape;481;p8"/>
          <p:cNvSpPr txBox="1"/>
          <p:nvPr/>
        </p:nvSpPr>
        <p:spPr>
          <a:xfrm>
            <a:off x="2667007" y="4257475"/>
            <a:ext cx="1619464" cy="1569660"/>
          </a:xfrm>
          <a:prstGeom prst="rect">
            <a:avLst/>
          </a:prstGeom>
          <a:noFill/>
          <a:ln>
            <a:noFill/>
          </a:ln>
        </p:spPr>
        <p:txBody>
          <a:bodyPr spcFirstLastPara="1" wrap="square" lIns="91425" tIns="45700" rIns="91425" bIns="45700" anchor="t" anchorCtr="0">
            <a:spAutoFit/>
          </a:bodyPr>
          <a:lstStyle/>
          <a:p>
            <a:pPr marL="0" marR="0" lvl="0" indent="-76200" algn="l" rtl="0">
              <a:lnSpc>
                <a:spcPct val="100000"/>
              </a:lnSpc>
              <a:spcBef>
                <a:spcPts val="0"/>
              </a:spcBef>
              <a:spcAft>
                <a:spcPts val="0"/>
              </a:spcAft>
              <a:buClr>
                <a:srgbClr val="000000"/>
              </a:buClr>
              <a:buSzPts val="1200"/>
              <a:buFont typeface="Arial"/>
              <a:buChar char="•"/>
            </a:pPr>
            <a:r>
              <a:rPr lang="en-US" sz="1200" b="0" i="0" u="none" strike="noStrike" cap="none" dirty="0">
                <a:solidFill>
                  <a:srgbClr val="000000"/>
                </a:solidFill>
                <a:latin typeface="Century Gothic" panose="020B0502020202020204" pitchFamily="34" charset="0"/>
                <a:ea typeface="Century Gothic"/>
                <a:cs typeface="Century Gothic"/>
                <a:sym typeface="Century Gothic"/>
              </a:rPr>
              <a:t>User is able to sign up for </a:t>
            </a:r>
            <a:r>
              <a:rPr lang="en-US" sz="1200" b="1" i="0" u="none" strike="noStrike" cap="none" dirty="0">
                <a:solidFill>
                  <a:srgbClr val="1F59A1"/>
                </a:solidFill>
                <a:latin typeface="Century Gothic" panose="020B0502020202020204" pitchFamily="34" charset="0"/>
                <a:ea typeface="Century Gothic"/>
                <a:cs typeface="Century Gothic"/>
                <a:sym typeface="Century Gothic"/>
              </a:rPr>
              <a:t>e-blasts</a:t>
            </a:r>
            <a:r>
              <a:rPr lang="en-US" sz="1200" b="0" i="0" u="none" strike="noStrike" cap="none" dirty="0">
                <a:solidFill>
                  <a:srgbClr val="000000"/>
                </a:solidFill>
                <a:latin typeface="Century Gothic" panose="020B0502020202020204" pitchFamily="34" charset="0"/>
                <a:ea typeface="Century Gothic"/>
                <a:cs typeface="Century Gothic"/>
                <a:sym typeface="Century Gothic"/>
              </a:rPr>
              <a:t> by clicking a </a:t>
            </a:r>
            <a:r>
              <a:rPr lang="en-US" sz="1200" b="1" i="0" u="none" strike="noStrike" cap="none" dirty="0">
                <a:solidFill>
                  <a:srgbClr val="1F59A1"/>
                </a:solidFill>
                <a:latin typeface="Century Gothic" panose="020B0502020202020204" pitchFamily="34" charset="0"/>
                <a:ea typeface="Century Gothic"/>
                <a:cs typeface="Century Gothic"/>
                <a:sym typeface="Century Gothic"/>
              </a:rPr>
              <a:t>button</a:t>
            </a:r>
            <a:endParaRPr dirty="0">
              <a:latin typeface="Century Gothic" panose="020B0502020202020204" pitchFamily="34" charset="0"/>
            </a:endParaRPr>
          </a:p>
          <a:p>
            <a:pPr marL="0" marR="0" lvl="0" indent="0" algn="l" rtl="0">
              <a:lnSpc>
                <a:spcPct val="100000"/>
              </a:lnSpc>
              <a:spcBef>
                <a:spcPts val="0"/>
              </a:spcBef>
              <a:spcAft>
                <a:spcPts val="0"/>
              </a:spcAft>
              <a:buClr>
                <a:schemeClr val="dk1"/>
              </a:buClr>
              <a:buSzPts val="1200"/>
              <a:buFont typeface="Arial"/>
              <a:buNone/>
            </a:pPr>
            <a:endParaRPr sz="1200" b="0" i="0" u="none" strike="noStrike" cap="none">
              <a:solidFill>
                <a:srgbClr val="000000"/>
              </a:solidFill>
              <a:latin typeface="Century Gothic" panose="020B0502020202020204" pitchFamily="34" charset="0"/>
              <a:ea typeface="Century Gothic"/>
              <a:cs typeface="Century Gothic"/>
              <a:sym typeface="Century Gothic"/>
            </a:endParaRPr>
          </a:p>
          <a:p>
            <a:pPr marL="0" marR="0" lvl="0" indent="-76200" algn="l" rtl="0">
              <a:lnSpc>
                <a:spcPct val="100000"/>
              </a:lnSpc>
              <a:spcBef>
                <a:spcPts val="0"/>
              </a:spcBef>
              <a:spcAft>
                <a:spcPts val="0"/>
              </a:spcAft>
              <a:buClr>
                <a:srgbClr val="000000"/>
              </a:buClr>
              <a:buSzPts val="1200"/>
              <a:buFont typeface="Arial"/>
              <a:buChar char="•"/>
            </a:pPr>
            <a:r>
              <a:rPr lang="en-US" sz="1200" b="0" i="0" u="none" strike="noStrike" cap="none" dirty="0">
                <a:solidFill>
                  <a:srgbClr val="000000"/>
                </a:solidFill>
                <a:latin typeface="Century Gothic" panose="020B0502020202020204" pitchFamily="34" charset="0"/>
                <a:ea typeface="Century Gothic"/>
                <a:cs typeface="Century Gothic"/>
                <a:sym typeface="Century Gothic"/>
              </a:rPr>
              <a:t>Presented with a short information gathering and are </a:t>
            </a:r>
            <a:r>
              <a:rPr lang="en-US" sz="1200" b="1" i="0" u="none" strike="noStrike" cap="none" dirty="0">
                <a:solidFill>
                  <a:srgbClr val="1F59A1"/>
                </a:solidFill>
                <a:latin typeface="Century Gothic" panose="020B0502020202020204" pitchFamily="34" charset="0"/>
                <a:ea typeface="Century Gothic"/>
                <a:cs typeface="Century Gothic"/>
                <a:sym typeface="Century Gothic"/>
              </a:rPr>
              <a:t>subscribers</a:t>
            </a:r>
            <a:r>
              <a:rPr lang="en-US" sz="1200" b="0" i="0" u="none" strike="noStrike" cap="none" dirty="0">
                <a:solidFill>
                  <a:srgbClr val="000000"/>
                </a:solidFill>
                <a:latin typeface="Century Gothic" panose="020B0502020202020204" pitchFamily="34" charset="0"/>
                <a:ea typeface="Century Gothic"/>
                <a:cs typeface="Century Gothic"/>
                <a:sym typeface="Century Gothic"/>
              </a:rPr>
              <a:t> </a:t>
            </a:r>
            <a:endParaRPr dirty="0">
              <a:latin typeface="Century Gothic" panose="020B0502020202020204" pitchFamily="34" charset="0"/>
            </a:endParaRPr>
          </a:p>
        </p:txBody>
      </p:sp>
      <p:pic>
        <p:nvPicPr>
          <p:cNvPr id="482" name="Google Shape;482;p8"/>
          <p:cNvPicPr preferRelativeResize="0"/>
          <p:nvPr/>
        </p:nvPicPr>
        <p:blipFill rotWithShape="1">
          <a:blip r:embed="rId7">
            <a:alphaModFix/>
          </a:blip>
          <a:srcRect/>
          <a:stretch/>
        </p:blipFill>
        <p:spPr>
          <a:xfrm>
            <a:off x="4698807" y="1526057"/>
            <a:ext cx="2654493" cy="4486094"/>
          </a:xfrm>
          <a:prstGeom prst="rect">
            <a:avLst/>
          </a:prstGeom>
          <a:noFill/>
          <a:ln>
            <a:noFill/>
          </a:ln>
        </p:spPr>
      </p:pic>
      <p:pic>
        <p:nvPicPr>
          <p:cNvPr id="483" name="Google Shape;483;p8"/>
          <p:cNvPicPr preferRelativeResize="0"/>
          <p:nvPr/>
        </p:nvPicPr>
        <p:blipFill rotWithShape="1">
          <a:blip r:embed="rId8">
            <a:alphaModFix/>
          </a:blip>
          <a:srcRect/>
          <a:stretch/>
        </p:blipFill>
        <p:spPr>
          <a:xfrm>
            <a:off x="4954123" y="1931037"/>
            <a:ext cx="2226884" cy="3676133"/>
          </a:xfrm>
          <a:prstGeom prst="rect">
            <a:avLst/>
          </a:prstGeom>
          <a:noFill/>
          <a:ln>
            <a:noFill/>
          </a:ln>
        </p:spPr>
      </p:pic>
      <p:sp>
        <p:nvSpPr>
          <p:cNvPr id="484" name="Google Shape;484;p8"/>
          <p:cNvSpPr/>
          <p:nvPr/>
        </p:nvSpPr>
        <p:spPr>
          <a:xfrm>
            <a:off x="5265778" y="2368102"/>
            <a:ext cx="556524" cy="188486"/>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Century Gothic" panose="020B0502020202020204" pitchFamily="34" charset="0"/>
              <a:sym typeface="Arial"/>
            </a:endParaRPr>
          </a:p>
        </p:txBody>
      </p:sp>
      <p:sp>
        <p:nvSpPr>
          <p:cNvPr id="485" name="Google Shape;485;p8"/>
          <p:cNvSpPr txBox="1"/>
          <p:nvPr/>
        </p:nvSpPr>
        <p:spPr>
          <a:xfrm>
            <a:off x="5225531" y="2310447"/>
            <a:ext cx="2052735"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600"/>
              <a:buFont typeface="Century Gothic"/>
              <a:buNone/>
            </a:pPr>
            <a:r>
              <a:rPr lang="en-US" sz="600" b="1" i="0" u="none" strike="noStrike" cap="none" err="1">
                <a:solidFill>
                  <a:srgbClr val="000000"/>
                </a:solidFill>
                <a:latin typeface="Century Gothic" panose="020B0502020202020204" pitchFamily="34" charset="0"/>
                <a:ea typeface="Century Gothic"/>
                <a:cs typeface="Century Gothic"/>
                <a:sym typeface="Century Gothic"/>
              </a:rPr>
              <a:t>cardinalhealth</a:t>
            </a:r>
            <a:endParaRPr sz="600" b="1" i="0" u="none" strike="noStrike" cap="none">
              <a:solidFill>
                <a:srgbClr val="000000"/>
              </a:solidFill>
              <a:latin typeface="Century Gothic" panose="020B0502020202020204" pitchFamily="34" charset="0"/>
              <a:ea typeface="Century Gothic"/>
              <a:cs typeface="Century Gothic"/>
              <a:sym typeface="Century Gothic"/>
            </a:endParaRPr>
          </a:p>
          <a:p>
            <a:pPr marL="0" marR="0" lvl="0" indent="0" algn="l" rtl="0">
              <a:lnSpc>
                <a:spcPct val="100000"/>
              </a:lnSpc>
              <a:spcBef>
                <a:spcPts val="0"/>
              </a:spcBef>
              <a:spcAft>
                <a:spcPts val="0"/>
              </a:spcAft>
              <a:buClr>
                <a:srgbClr val="000000"/>
              </a:buClr>
              <a:buSzPts val="600"/>
              <a:buFont typeface="Century Gothic"/>
              <a:buNone/>
            </a:pPr>
            <a:r>
              <a:rPr lang="en-US" sz="600" b="0" i="0" u="none" strike="noStrike" cap="none" dirty="0">
                <a:solidFill>
                  <a:srgbClr val="000000"/>
                </a:solidFill>
                <a:latin typeface="Century Gothic" panose="020B0502020202020204" pitchFamily="34" charset="0"/>
                <a:ea typeface="Century Gothic"/>
                <a:cs typeface="Century Gothic"/>
                <a:sym typeface="Century Gothic"/>
              </a:rPr>
              <a:t>Sponsored</a:t>
            </a:r>
            <a:endParaRPr dirty="0">
              <a:latin typeface="Century Gothic" panose="020B0502020202020204" pitchFamily="34" charset="0"/>
            </a:endParaRPr>
          </a:p>
        </p:txBody>
      </p:sp>
      <p:pic>
        <p:nvPicPr>
          <p:cNvPr id="486" name="Google Shape;486;p8"/>
          <p:cNvPicPr preferRelativeResize="0"/>
          <p:nvPr/>
        </p:nvPicPr>
        <p:blipFill rotWithShape="1">
          <a:blip r:embed="rId9">
            <a:alphaModFix/>
          </a:blip>
          <a:srcRect/>
          <a:stretch/>
        </p:blipFill>
        <p:spPr>
          <a:xfrm>
            <a:off x="5862549" y="2352798"/>
            <a:ext cx="122715" cy="113843"/>
          </a:xfrm>
          <a:prstGeom prst="rect">
            <a:avLst/>
          </a:prstGeom>
          <a:noFill/>
          <a:ln>
            <a:noFill/>
          </a:ln>
        </p:spPr>
      </p:pic>
      <p:sp>
        <p:nvSpPr>
          <p:cNvPr id="487" name="Google Shape;487;p8"/>
          <p:cNvSpPr/>
          <p:nvPr/>
        </p:nvSpPr>
        <p:spPr>
          <a:xfrm rot="10800000">
            <a:off x="5645752" y="4669660"/>
            <a:ext cx="1707547" cy="131370"/>
          </a:xfrm>
          <a:prstGeom prst="rightArrow">
            <a:avLst>
              <a:gd name="adj1" fmla="val 50000"/>
              <a:gd name="adj2" fmla="val 50000"/>
            </a:avLst>
          </a:prstGeom>
          <a:solidFill>
            <a:schemeClr val="accent5"/>
          </a:solidFill>
          <a:ln w="25400" cap="flat" cmpd="sng">
            <a:solidFill>
              <a:schemeClr val="accent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Century Gothic" panose="020B0502020202020204" pitchFamily="34" charset="0"/>
              <a:sym typeface="Arial"/>
            </a:endParaRPr>
          </a:p>
        </p:txBody>
      </p:sp>
      <p:pic>
        <p:nvPicPr>
          <p:cNvPr id="488" name="Google Shape;488;p8"/>
          <p:cNvPicPr preferRelativeResize="0"/>
          <p:nvPr/>
        </p:nvPicPr>
        <p:blipFill rotWithShape="1">
          <a:blip r:embed="rId10">
            <a:alphaModFix/>
          </a:blip>
          <a:srcRect/>
          <a:stretch/>
        </p:blipFill>
        <p:spPr>
          <a:xfrm>
            <a:off x="5048001" y="2331886"/>
            <a:ext cx="204991" cy="224702"/>
          </a:xfrm>
          <a:prstGeom prst="rect">
            <a:avLst/>
          </a:prstGeom>
          <a:noFill/>
          <a:ln>
            <a:noFill/>
          </a:ln>
        </p:spPr>
      </p:pic>
      <p:pic>
        <p:nvPicPr>
          <p:cNvPr id="489" name="Google Shape;489;p8"/>
          <p:cNvPicPr preferRelativeResize="0"/>
          <p:nvPr/>
        </p:nvPicPr>
        <p:blipFill rotWithShape="1">
          <a:blip r:embed="rId11">
            <a:alphaModFix/>
          </a:blip>
          <a:srcRect/>
          <a:stretch/>
        </p:blipFill>
        <p:spPr>
          <a:xfrm>
            <a:off x="4960020" y="2562229"/>
            <a:ext cx="2215089" cy="2045379"/>
          </a:xfrm>
          <a:prstGeom prst="rect">
            <a:avLst/>
          </a:prstGeom>
          <a:noFill/>
          <a:ln>
            <a:noFill/>
          </a:ln>
        </p:spPr>
      </p:pic>
      <p:pic>
        <p:nvPicPr>
          <p:cNvPr id="490" name="Google Shape;490;p8" descr="Play outline"/>
          <p:cNvPicPr preferRelativeResize="0"/>
          <p:nvPr/>
        </p:nvPicPr>
        <p:blipFill rotWithShape="1">
          <a:blip r:embed="rId12">
            <a:alphaModFix/>
          </a:blip>
          <a:srcRect/>
          <a:stretch/>
        </p:blipFill>
        <p:spPr>
          <a:xfrm>
            <a:off x="5822302" y="3104351"/>
            <a:ext cx="636591" cy="636591"/>
          </a:xfrm>
          <a:prstGeom prst="rect">
            <a:avLst/>
          </a:prstGeom>
          <a:noFill/>
          <a:ln>
            <a:noFill/>
          </a:ln>
        </p:spPr>
      </p:pic>
      <p:sp>
        <p:nvSpPr>
          <p:cNvPr id="491" name="Google Shape;491;p8"/>
          <p:cNvSpPr/>
          <p:nvPr/>
        </p:nvSpPr>
        <p:spPr>
          <a:xfrm>
            <a:off x="5645752" y="3116196"/>
            <a:ext cx="853388" cy="612902"/>
          </a:xfrm>
          <a:prstGeom prst="roundRect">
            <a:avLst>
              <a:gd name="adj" fmla="val 16667"/>
            </a:avLst>
          </a:prstGeom>
          <a:noFill/>
          <a:ln w="19050" cap="flat" cmpd="sng">
            <a:solidFill>
              <a:srgbClr val="0D254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Century Gothic" panose="020B0502020202020204" pitchFamily="34" charset="0"/>
              <a:sym typeface="Arial"/>
            </a:endParaRPr>
          </a:p>
        </p:txBody>
      </p:sp>
      <p:sp>
        <p:nvSpPr>
          <p:cNvPr id="492" name="Google Shape;492;p8"/>
          <p:cNvSpPr/>
          <p:nvPr/>
        </p:nvSpPr>
        <p:spPr>
          <a:xfrm rot="10800000">
            <a:off x="6598627" y="3350397"/>
            <a:ext cx="794568" cy="120980"/>
          </a:xfrm>
          <a:prstGeom prst="rightArrow">
            <a:avLst>
              <a:gd name="adj1" fmla="val 50000"/>
              <a:gd name="adj2" fmla="val 50000"/>
            </a:avLst>
          </a:prstGeom>
          <a:solidFill>
            <a:schemeClr val="accent5"/>
          </a:solidFill>
          <a:ln w="25400" cap="flat" cmpd="sng">
            <a:solidFill>
              <a:schemeClr val="accent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Century Gothic" panose="020B0502020202020204" pitchFamily="34" charset="0"/>
              <a:sym typeface="Arial"/>
            </a:endParaRPr>
          </a:p>
        </p:txBody>
      </p:sp>
      <p:sp>
        <p:nvSpPr>
          <p:cNvPr id="493" name="Google Shape;493;p8"/>
          <p:cNvSpPr txBox="1"/>
          <p:nvPr/>
        </p:nvSpPr>
        <p:spPr>
          <a:xfrm>
            <a:off x="7432171" y="4532180"/>
            <a:ext cx="1431903"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00"/>
              <a:buFont typeface="Century Gothic"/>
              <a:buNone/>
            </a:pPr>
            <a:r>
              <a:rPr lang="en-US" sz="800" b="0" i="0" u="none" strike="noStrike" cap="none" dirty="0">
                <a:solidFill>
                  <a:srgbClr val="000000"/>
                </a:solidFill>
                <a:latin typeface="Century Gothic" panose="020B0502020202020204" pitchFamily="34" charset="0"/>
                <a:ea typeface="Century Gothic"/>
                <a:cs typeface="Century Gothic"/>
                <a:sym typeface="Century Gothic"/>
              </a:rPr>
              <a:t>Users can press “learn more” for an instant article pop up with more detailed information</a:t>
            </a:r>
            <a:endParaRPr sz="800" b="0" i="0" u="none" strike="noStrike" cap="none" dirty="0">
              <a:solidFill>
                <a:srgbClr val="000000"/>
              </a:solidFill>
              <a:latin typeface="Century Gothic" panose="020B0502020202020204" pitchFamily="34" charset="0"/>
              <a:sym typeface="Arial"/>
            </a:endParaRPr>
          </a:p>
        </p:txBody>
      </p:sp>
      <p:sp>
        <p:nvSpPr>
          <p:cNvPr id="494" name="Google Shape;494;p8"/>
          <p:cNvSpPr/>
          <p:nvPr/>
        </p:nvSpPr>
        <p:spPr>
          <a:xfrm>
            <a:off x="7432171" y="4462387"/>
            <a:ext cx="1338597" cy="724362"/>
          </a:xfrm>
          <a:prstGeom prst="roundRect">
            <a:avLst>
              <a:gd name="adj" fmla="val 16667"/>
            </a:avLst>
          </a:pr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Century Gothic" panose="020B0502020202020204" pitchFamily="34" charset="0"/>
              <a:sym typeface="Arial"/>
            </a:endParaRPr>
          </a:p>
        </p:txBody>
      </p:sp>
      <p:sp>
        <p:nvSpPr>
          <p:cNvPr id="495" name="Google Shape;495;p8"/>
          <p:cNvSpPr/>
          <p:nvPr/>
        </p:nvSpPr>
        <p:spPr>
          <a:xfrm>
            <a:off x="7568673" y="3122107"/>
            <a:ext cx="1214888" cy="724362"/>
          </a:xfrm>
          <a:prstGeom prst="roundRect">
            <a:avLst>
              <a:gd name="adj" fmla="val 16667"/>
            </a:avLst>
          </a:pr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Century Gothic" panose="020B0502020202020204" pitchFamily="34" charset="0"/>
              <a:sym typeface="Arial"/>
            </a:endParaRPr>
          </a:p>
        </p:txBody>
      </p:sp>
      <p:sp>
        <p:nvSpPr>
          <p:cNvPr id="496" name="Google Shape;496;p8"/>
          <p:cNvSpPr txBox="1"/>
          <p:nvPr/>
        </p:nvSpPr>
        <p:spPr>
          <a:xfrm>
            <a:off x="7528778" y="3179677"/>
            <a:ext cx="1294677"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00"/>
              <a:buFont typeface="Century Gothic"/>
              <a:buNone/>
            </a:pPr>
            <a:r>
              <a:rPr lang="en-US" sz="800" b="0" i="0" u="none" strike="noStrike" cap="none" dirty="0">
                <a:solidFill>
                  <a:srgbClr val="000000"/>
                </a:solidFill>
                <a:latin typeface="Century Gothic" panose="020B0502020202020204" pitchFamily="34" charset="0"/>
                <a:ea typeface="Century Gothic"/>
                <a:cs typeface="Century Gothic"/>
                <a:sym typeface="Century Gothic"/>
              </a:rPr>
              <a:t>A video ad is played giving information about Cardinal Health regulatory services</a:t>
            </a:r>
            <a:endParaRPr sz="800" b="0" i="0" u="none" strike="noStrike" cap="none" dirty="0">
              <a:solidFill>
                <a:srgbClr val="000000"/>
              </a:solidFill>
              <a:latin typeface="Century Gothic" panose="020B0502020202020204" pitchFamily="34" charset="0"/>
              <a:sym typeface="Arial"/>
            </a:endParaRPr>
          </a:p>
        </p:txBody>
      </p:sp>
      <p:sp>
        <p:nvSpPr>
          <p:cNvPr id="497" name="Google Shape;497;p8"/>
          <p:cNvSpPr/>
          <p:nvPr/>
        </p:nvSpPr>
        <p:spPr>
          <a:xfrm rot="10800000">
            <a:off x="6129455" y="2340156"/>
            <a:ext cx="1274631" cy="97953"/>
          </a:xfrm>
          <a:prstGeom prst="rightArrow">
            <a:avLst>
              <a:gd name="adj1" fmla="val 50000"/>
              <a:gd name="adj2" fmla="val 50000"/>
            </a:avLst>
          </a:prstGeom>
          <a:solidFill>
            <a:schemeClr val="accent5"/>
          </a:solidFill>
          <a:ln w="25400" cap="flat" cmpd="sng">
            <a:solidFill>
              <a:schemeClr val="accent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Century Gothic" panose="020B0502020202020204" pitchFamily="34" charset="0"/>
              <a:sym typeface="Arial"/>
            </a:endParaRPr>
          </a:p>
        </p:txBody>
      </p:sp>
      <p:sp>
        <p:nvSpPr>
          <p:cNvPr id="498" name="Google Shape;498;p8"/>
          <p:cNvSpPr/>
          <p:nvPr/>
        </p:nvSpPr>
        <p:spPr>
          <a:xfrm>
            <a:off x="7525171" y="2136420"/>
            <a:ext cx="1214888" cy="724362"/>
          </a:xfrm>
          <a:prstGeom prst="roundRect">
            <a:avLst>
              <a:gd name="adj" fmla="val 16667"/>
            </a:avLst>
          </a:pr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Century Gothic" panose="020B0502020202020204" pitchFamily="34" charset="0"/>
              <a:sym typeface="Arial"/>
            </a:endParaRPr>
          </a:p>
        </p:txBody>
      </p:sp>
      <p:sp>
        <p:nvSpPr>
          <p:cNvPr id="499" name="Google Shape;499;p8"/>
          <p:cNvSpPr txBox="1"/>
          <p:nvPr/>
        </p:nvSpPr>
        <p:spPr>
          <a:xfrm>
            <a:off x="7575957" y="2206213"/>
            <a:ext cx="1214889"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00"/>
              <a:buFont typeface="Century Gothic"/>
              <a:buNone/>
            </a:pPr>
            <a:r>
              <a:rPr lang="en-US" sz="800" b="0" i="0" u="none" strike="noStrike" cap="none" dirty="0">
                <a:solidFill>
                  <a:srgbClr val="000000"/>
                </a:solidFill>
                <a:latin typeface="Century Gothic" panose="020B0502020202020204" pitchFamily="34" charset="0"/>
                <a:ea typeface="Century Gothic"/>
                <a:cs typeface="Century Gothic"/>
                <a:sym typeface="Century Gothic"/>
              </a:rPr>
              <a:t>Cardinal Health’s verified username and sponsor for the ad is displayed </a:t>
            </a:r>
            <a:endParaRPr sz="800" b="0" i="0" u="none" strike="noStrike" cap="none" dirty="0">
              <a:solidFill>
                <a:srgbClr val="000000"/>
              </a:solidFill>
              <a:latin typeface="Century Gothic" panose="020B0502020202020204" pitchFamily="34" charset="0"/>
              <a:sym typeface="Arial"/>
            </a:endParaRPr>
          </a:p>
        </p:txBody>
      </p:sp>
      <p:sp>
        <p:nvSpPr>
          <p:cNvPr id="501" name="Google Shape;501;p8"/>
          <p:cNvSpPr/>
          <p:nvPr/>
        </p:nvSpPr>
        <p:spPr>
          <a:xfrm>
            <a:off x="7572133" y="5300816"/>
            <a:ext cx="1214888" cy="724362"/>
          </a:xfrm>
          <a:prstGeom prst="roundRect">
            <a:avLst>
              <a:gd name="adj" fmla="val 16667"/>
            </a:avLst>
          </a:pr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Century Gothic" panose="020B0502020202020204" pitchFamily="34" charset="0"/>
              <a:sym typeface="Arial"/>
            </a:endParaRPr>
          </a:p>
        </p:txBody>
      </p:sp>
      <p:sp>
        <p:nvSpPr>
          <p:cNvPr id="502" name="Google Shape;502;p8"/>
          <p:cNvSpPr txBox="1"/>
          <p:nvPr/>
        </p:nvSpPr>
        <p:spPr>
          <a:xfrm>
            <a:off x="7596355" y="5380493"/>
            <a:ext cx="1303516"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00"/>
              <a:buFont typeface="Century Gothic"/>
              <a:buNone/>
            </a:pPr>
            <a:r>
              <a:rPr lang="en-US" sz="800" b="0" i="0" u="none" strike="noStrike" cap="none" dirty="0">
                <a:solidFill>
                  <a:srgbClr val="000000"/>
                </a:solidFill>
                <a:latin typeface="Century Gothic" panose="020B0502020202020204" pitchFamily="34" charset="0"/>
                <a:ea typeface="Century Gothic"/>
                <a:cs typeface="Century Gothic"/>
                <a:sym typeface="Century Gothic"/>
              </a:rPr>
              <a:t>A caption can be added with a link to sign up for subscriber e-blasts </a:t>
            </a:r>
            <a:endParaRPr sz="800" b="0" i="0" u="none" strike="noStrike" cap="none" dirty="0">
              <a:solidFill>
                <a:srgbClr val="000000"/>
              </a:solidFill>
              <a:latin typeface="Century Gothic" panose="020B0502020202020204" pitchFamily="34" charset="0"/>
              <a:sym typeface="Arial"/>
            </a:endParaRPr>
          </a:p>
        </p:txBody>
      </p:sp>
      <p:pic>
        <p:nvPicPr>
          <p:cNvPr id="4" name="Picture 2" descr="Cardinal Health Logo and symbol, meaning, history, PNG">
            <a:extLst>
              <a:ext uri="{FF2B5EF4-FFF2-40B4-BE49-F238E27FC236}">
                <a16:creationId xmlns:a16="http://schemas.microsoft.com/office/drawing/2014/main" id="{5B1158D8-7E35-9A6A-9C95-0A08068EA28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79830"/>
            <a:ext cx="1168400" cy="734916"/>
          </a:xfrm>
          <a:prstGeom prst="rect">
            <a:avLst/>
          </a:prstGeom>
          <a:noFill/>
          <a:extLst>
            <a:ext uri="{909E8E84-426E-40DD-AFC4-6F175D3DCCD1}">
              <a14:hiddenFill xmlns:a14="http://schemas.microsoft.com/office/drawing/2010/main">
                <a:solidFill>
                  <a:srgbClr val="FFFFFF"/>
                </a:solidFill>
              </a14:hiddenFill>
            </a:ext>
          </a:extLst>
        </p:spPr>
      </p:pic>
      <p:sp>
        <p:nvSpPr>
          <p:cNvPr id="5" name="Google Shape;450;g20fd3f00fcd_0_84">
            <a:extLst>
              <a:ext uri="{FF2B5EF4-FFF2-40B4-BE49-F238E27FC236}">
                <a16:creationId xmlns:a16="http://schemas.microsoft.com/office/drawing/2014/main" id="{E8E0F35C-2AB5-B093-F291-3D53257353A2}"/>
              </a:ext>
            </a:extLst>
          </p:cNvPr>
          <p:cNvSpPr txBox="1">
            <a:spLocks/>
          </p:cNvSpPr>
          <p:nvPr/>
        </p:nvSpPr>
        <p:spPr>
          <a:xfrm>
            <a:off x="1142400" y="161762"/>
            <a:ext cx="6859200" cy="676500"/>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lt1"/>
              </a:buClr>
              <a:buSzPts val="3000"/>
              <a:buFont typeface="Century Gothic"/>
              <a:buNone/>
              <a:defRPr sz="30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dirty="0">
                <a:latin typeface="Century Gothic" panose="020B0502020202020204" pitchFamily="34" charset="0"/>
              </a:rPr>
              <a:t>Implementation</a:t>
            </a:r>
          </a:p>
        </p:txBody>
      </p:sp>
      <p:sp>
        <p:nvSpPr>
          <p:cNvPr id="6" name="Rectangle 5">
            <a:extLst>
              <a:ext uri="{FF2B5EF4-FFF2-40B4-BE49-F238E27FC236}">
                <a16:creationId xmlns:a16="http://schemas.microsoft.com/office/drawing/2014/main" id="{CADAFEA8-C22D-3EF5-6588-816DC39ADA40}"/>
              </a:ext>
            </a:extLst>
          </p:cNvPr>
          <p:cNvSpPr/>
          <p:nvPr/>
        </p:nvSpPr>
        <p:spPr>
          <a:xfrm>
            <a:off x="4963160" y="5191760"/>
            <a:ext cx="1899920" cy="193040"/>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Century Gothic" panose="020B0502020202020204" pitchFamily="34" charset="0"/>
            </a:endParaRPr>
          </a:p>
        </p:txBody>
      </p:sp>
      <p:sp>
        <p:nvSpPr>
          <p:cNvPr id="2" name="TextBox 1">
            <a:extLst>
              <a:ext uri="{FF2B5EF4-FFF2-40B4-BE49-F238E27FC236}">
                <a16:creationId xmlns:a16="http://schemas.microsoft.com/office/drawing/2014/main" id="{A2BD418B-E53C-34B0-120D-BA59A0C4B4D7}"/>
              </a:ext>
            </a:extLst>
          </p:cNvPr>
          <p:cNvSpPr txBox="1"/>
          <p:nvPr/>
        </p:nvSpPr>
        <p:spPr>
          <a:xfrm>
            <a:off x="4917440" y="5191760"/>
            <a:ext cx="2743200" cy="18466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600" b="1" dirty="0" err="1">
                <a:latin typeface="Century Gothic" panose="020B0502020202020204" pitchFamily="34" charset="0"/>
              </a:rPr>
              <a:t>cardinalhealth</a:t>
            </a:r>
            <a:r>
              <a:rPr lang="en-US" sz="600" b="1" dirty="0">
                <a:latin typeface="Century Gothic" panose="020B0502020202020204" pitchFamily="34" charset="0"/>
              </a:rPr>
              <a:t>    </a:t>
            </a:r>
            <a:r>
              <a:rPr lang="en-US" sz="600" dirty="0">
                <a:latin typeface="Century Gothic" panose="020B0502020202020204" pitchFamily="34" charset="0"/>
              </a:rPr>
              <a:t>Customers can enjoy regulatory services</a:t>
            </a:r>
          </a:p>
        </p:txBody>
      </p:sp>
      <p:sp>
        <p:nvSpPr>
          <p:cNvPr id="500" name="Google Shape;500;p8"/>
          <p:cNvSpPr/>
          <p:nvPr/>
        </p:nvSpPr>
        <p:spPr>
          <a:xfrm rot="12096867">
            <a:off x="6857881" y="5487126"/>
            <a:ext cx="664492" cy="139641"/>
          </a:xfrm>
          <a:prstGeom prst="rightArrow">
            <a:avLst>
              <a:gd name="adj1" fmla="val 50000"/>
              <a:gd name="adj2" fmla="val 50000"/>
            </a:avLst>
          </a:prstGeom>
          <a:solidFill>
            <a:schemeClr val="accent5"/>
          </a:solidFill>
          <a:ln w="25400" cap="flat" cmpd="sng">
            <a:solidFill>
              <a:schemeClr val="accent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Century Gothic" panose="020B0502020202020204" pitchFamily="34" charset="0"/>
              <a:sym typeface="Arial"/>
            </a:endParaRPr>
          </a:p>
        </p:txBody>
      </p:sp>
      <p:sp>
        <p:nvSpPr>
          <p:cNvPr id="3" name="Google Shape;321;p4">
            <a:extLst>
              <a:ext uri="{FF2B5EF4-FFF2-40B4-BE49-F238E27FC236}">
                <a16:creationId xmlns:a16="http://schemas.microsoft.com/office/drawing/2014/main" id="{A0432C38-A582-C6A9-6EFF-C77F9549F61E}"/>
              </a:ext>
            </a:extLst>
          </p:cNvPr>
          <p:cNvSpPr txBox="1">
            <a:spLocks noGrp="1"/>
          </p:cNvSpPr>
          <p:nvPr>
            <p:ph type="sldNum" idx="12"/>
          </p:nvPr>
        </p:nvSpPr>
        <p:spPr>
          <a:xfrm>
            <a:off x="7873999" y="6615400"/>
            <a:ext cx="851865" cy="246221"/>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000"/>
              <a:buFont typeface="Arial"/>
              <a:buNone/>
            </a:pPr>
            <a:fld id="{00000000-1234-1234-1234-123412341234}" type="slidenum">
              <a:rPr lang="en-US" sz="1000" b="0" i="0" u="none" strike="noStrike" cap="none" dirty="0">
                <a:solidFill>
                  <a:srgbClr val="000000"/>
                </a:solidFill>
                <a:latin typeface="Century Gothic" panose="020B0502020202020204" pitchFamily="34" charset="0"/>
                <a:sym typeface="Century Gothic"/>
              </a:rPr>
              <a:t>21</a:t>
            </a:fld>
            <a:endParaRPr sz="1000" b="0" i="0" u="none" strike="noStrike" cap="none" dirty="0">
              <a:solidFill>
                <a:srgbClr val="000000"/>
              </a:solidFill>
              <a:latin typeface="Century Gothic" panose="020B0502020202020204" pitchFamily="34" charset="0"/>
              <a:sym typeface="Century Gothic"/>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FBC2C50B-3C04-9C4D-AC50-36A8362652B5}"/>
              </a:ext>
            </a:extLst>
          </p:cNvPr>
          <p:cNvSpPr/>
          <p:nvPr/>
        </p:nvSpPr>
        <p:spPr>
          <a:xfrm>
            <a:off x="1713855" y="2157521"/>
            <a:ext cx="6746810" cy="421076"/>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buClrTx/>
            </a:pPr>
            <a:r>
              <a:rPr kumimoji="1" lang="en-US" altLang="zh-CN" sz="2000" kern="1200" dirty="0">
                <a:solidFill>
                  <a:schemeClr val="tx1"/>
                </a:solidFill>
                <a:latin typeface="Century Gothic" panose="020B0502020202020204" pitchFamily="34" charset="0"/>
                <a:cs typeface="Times New Roman" panose="02020603050405020304" pitchFamily="18" charset="0"/>
              </a:rPr>
              <a:t>1. Executive Overview</a:t>
            </a:r>
            <a:endParaRPr kumimoji="1" lang="zh-CN" altLang="en-US" sz="2000" kern="1200" dirty="0">
              <a:solidFill>
                <a:schemeClr val="tx1"/>
              </a:solidFill>
              <a:latin typeface="Century Gothic" panose="020B0502020202020204" pitchFamily="34" charset="0"/>
              <a:cs typeface="Times New Roman" panose="02020603050405020304" pitchFamily="18" charset="0"/>
            </a:endParaRPr>
          </a:p>
        </p:txBody>
      </p:sp>
      <p:sp>
        <p:nvSpPr>
          <p:cNvPr id="27" name="Slide Number Placeholder 2">
            <a:extLst>
              <a:ext uri="{FF2B5EF4-FFF2-40B4-BE49-F238E27FC236}">
                <a16:creationId xmlns:a16="http://schemas.microsoft.com/office/drawing/2014/main" id="{FB5A0AF7-B735-974C-B018-D8CC086576F2}"/>
              </a:ext>
            </a:extLst>
          </p:cNvPr>
          <p:cNvSpPr txBox="1">
            <a:spLocks/>
          </p:cNvSpPr>
          <p:nvPr/>
        </p:nvSpPr>
        <p:spPr>
          <a:xfrm>
            <a:off x="8366731" y="7134698"/>
            <a:ext cx="400922" cy="2286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Aft>
                <a:spcPts val="600"/>
              </a:spcAft>
            </a:pPr>
            <a:fld id="{00000000-1234-1234-1234-123412341234}" type="slidenum">
              <a:rPr lang="en-US" sz="1000" dirty="0" smtClean="0">
                <a:latin typeface="Trebuchet MS" panose="020B0603020202020204" pitchFamily="34" charset="0"/>
                <a:cs typeface="Times New Roman" panose="02020603050405020304" pitchFamily="18" charset="0"/>
              </a:rPr>
              <a:pPr algn="ctr">
                <a:spcAft>
                  <a:spcPts val="600"/>
                </a:spcAft>
              </a:pPr>
              <a:t>22</a:t>
            </a:fld>
            <a:endParaRPr lang="en-US" sz="1000" dirty="0">
              <a:latin typeface="Trebuchet MS" panose="020B0603020202020204" pitchFamily="34" charset="0"/>
              <a:cs typeface="Times New Roman" panose="02020603050405020304" pitchFamily="18" charset="0"/>
            </a:endParaRPr>
          </a:p>
        </p:txBody>
      </p:sp>
      <p:pic>
        <p:nvPicPr>
          <p:cNvPr id="3" name="Picture 2">
            <a:extLst>
              <a:ext uri="{FF2B5EF4-FFF2-40B4-BE49-F238E27FC236}">
                <a16:creationId xmlns:a16="http://schemas.microsoft.com/office/drawing/2014/main" id="{30AB4980-3895-06B7-CEB9-7FD42DAD9F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500" y="419974"/>
            <a:ext cx="3429000" cy="1254920"/>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4">
            <a:extLst>
              <a:ext uri="{FF2B5EF4-FFF2-40B4-BE49-F238E27FC236}">
                <a16:creationId xmlns:a16="http://schemas.microsoft.com/office/drawing/2014/main" id="{7967DA06-7E78-8D6A-E066-5D21FDD407F1}"/>
              </a:ext>
            </a:extLst>
          </p:cNvPr>
          <p:cNvSpPr/>
          <p:nvPr/>
        </p:nvSpPr>
        <p:spPr>
          <a:xfrm>
            <a:off x="1713855" y="4023038"/>
            <a:ext cx="6746810" cy="421076"/>
          </a:xfrm>
          <a:prstGeom prst="rect">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buClrTx/>
            </a:pPr>
            <a:r>
              <a:rPr kumimoji="1" lang="en-US" altLang="zh-CN" sz="2000" kern="1200" dirty="0">
                <a:solidFill>
                  <a:schemeClr val="bg1"/>
                </a:solidFill>
                <a:latin typeface="Century Gothic" panose="020B0502020202020204" pitchFamily="34" charset="0"/>
                <a:cs typeface="Times New Roman" panose="02020603050405020304" pitchFamily="18" charset="0"/>
              </a:rPr>
              <a:t>4. Conclusion</a:t>
            </a:r>
            <a:endParaRPr kumimoji="1" lang="zh-CN" altLang="en-US" sz="2000" kern="1200" dirty="0">
              <a:solidFill>
                <a:schemeClr val="bg1"/>
              </a:solidFill>
              <a:latin typeface="Century Gothic" panose="020B0502020202020204" pitchFamily="34" charset="0"/>
              <a:cs typeface="Times New Roman" panose="02020603050405020304" pitchFamily="18" charset="0"/>
            </a:endParaRPr>
          </a:p>
        </p:txBody>
      </p:sp>
      <p:sp>
        <p:nvSpPr>
          <p:cNvPr id="9" name="矩形 4">
            <a:extLst>
              <a:ext uri="{FF2B5EF4-FFF2-40B4-BE49-F238E27FC236}">
                <a16:creationId xmlns:a16="http://schemas.microsoft.com/office/drawing/2014/main" id="{DF6EBEDB-F710-93CB-5DE6-D08912DBE7CE}"/>
              </a:ext>
            </a:extLst>
          </p:cNvPr>
          <p:cNvSpPr/>
          <p:nvPr/>
        </p:nvSpPr>
        <p:spPr>
          <a:xfrm>
            <a:off x="1713855" y="2779360"/>
            <a:ext cx="6746810" cy="421076"/>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buClrTx/>
            </a:pPr>
            <a:r>
              <a:rPr kumimoji="1" lang="en-US" altLang="zh-CN" sz="2000" kern="1200" dirty="0">
                <a:solidFill>
                  <a:schemeClr val="tx1"/>
                </a:solidFill>
                <a:latin typeface="Century Gothic" panose="020B0502020202020204" pitchFamily="34" charset="0"/>
                <a:cs typeface="Times New Roman" panose="02020603050405020304" pitchFamily="18" charset="0"/>
              </a:rPr>
              <a:t>2. Targeting Tool</a:t>
            </a:r>
            <a:endParaRPr kumimoji="1" lang="zh-CN" altLang="en-US" sz="2000" kern="1200" dirty="0">
              <a:solidFill>
                <a:schemeClr val="tx1"/>
              </a:solidFill>
              <a:latin typeface="Century Gothic" panose="020B0502020202020204" pitchFamily="34" charset="0"/>
              <a:cs typeface="Times New Roman" panose="02020603050405020304" pitchFamily="18" charset="0"/>
            </a:endParaRPr>
          </a:p>
        </p:txBody>
      </p:sp>
      <p:sp>
        <p:nvSpPr>
          <p:cNvPr id="10" name="矩形 4">
            <a:extLst>
              <a:ext uri="{FF2B5EF4-FFF2-40B4-BE49-F238E27FC236}">
                <a16:creationId xmlns:a16="http://schemas.microsoft.com/office/drawing/2014/main" id="{D8432A87-B084-711D-1C11-191EAE1F4DBA}"/>
              </a:ext>
            </a:extLst>
          </p:cNvPr>
          <p:cNvSpPr/>
          <p:nvPr/>
        </p:nvSpPr>
        <p:spPr>
          <a:xfrm>
            <a:off x="1713855" y="3401199"/>
            <a:ext cx="6746810" cy="421076"/>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buClrTx/>
            </a:pPr>
            <a:r>
              <a:rPr kumimoji="1" lang="en-US" altLang="zh-CN" sz="2000" kern="1200" dirty="0">
                <a:solidFill>
                  <a:schemeClr val="tx1"/>
                </a:solidFill>
                <a:latin typeface="Century Gothic" panose="020B0502020202020204" pitchFamily="34" charset="0"/>
                <a:cs typeface="Times New Roman" panose="02020603050405020304" pitchFamily="18" charset="0"/>
              </a:rPr>
              <a:t>3. Commercialization Plan</a:t>
            </a:r>
            <a:endParaRPr kumimoji="1" lang="zh-CN" altLang="en-US" sz="2000" kern="1200" dirty="0">
              <a:solidFill>
                <a:schemeClr val="tx1"/>
              </a:solidFill>
              <a:latin typeface="Century Gothic" panose="020B0502020202020204" pitchFamily="34" charset="0"/>
              <a:cs typeface="Times New Roman" panose="02020603050405020304" pitchFamily="18" charset="0"/>
            </a:endParaRPr>
          </a:p>
        </p:txBody>
      </p:sp>
      <p:sp>
        <p:nvSpPr>
          <p:cNvPr id="11" name="矩形 4">
            <a:extLst>
              <a:ext uri="{FF2B5EF4-FFF2-40B4-BE49-F238E27FC236}">
                <a16:creationId xmlns:a16="http://schemas.microsoft.com/office/drawing/2014/main" id="{997C3E9B-B44B-20D4-4659-15DEF87E2399}"/>
              </a:ext>
            </a:extLst>
          </p:cNvPr>
          <p:cNvSpPr/>
          <p:nvPr/>
        </p:nvSpPr>
        <p:spPr>
          <a:xfrm>
            <a:off x="1713855" y="4644878"/>
            <a:ext cx="6746810" cy="421076"/>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2000" b="0" i="0" u="none" strike="noStrike" kern="1200" cap="none" spc="0" normalizeH="0" baseline="0" noProof="0" dirty="0">
                <a:ln>
                  <a:noFill/>
                </a:ln>
                <a:solidFill>
                  <a:schemeClr val="tx1"/>
                </a:solidFill>
                <a:effectLst/>
                <a:uLnTx/>
                <a:uFillTx/>
                <a:latin typeface="Century Gothic" panose="020B0502020202020204" pitchFamily="34" charset="0"/>
                <a:cs typeface="Times New Roman" panose="02020603050405020304" pitchFamily="18" charset="0"/>
              </a:rPr>
              <a:t>5. Q&amp;A</a:t>
            </a:r>
            <a:endParaRPr kumimoji="1" lang="zh-CN" altLang="en-US" sz="2000" b="0" i="0" u="none" strike="noStrike" kern="1200" cap="none" spc="0" normalizeH="0" baseline="0" noProof="0" dirty="0">
              <a:ln>
                <a:noFill/>
              </a:ln>
              <a:solidFill>
                <a:schemeClr val="tx1"/>
              </a:solidFill>
              <a:effectLst/>
              <a:uLnTx/>
              <a:uFillTx/>
              <a:latin typeface="Century Gothic" panose="020B0502020202020204" pitchFamily="34" charset="0"/>
              <a:cs typeface="Times New Roman" panose="02020603050405020304" pitchFamily="18" charset="0"/>
            </a:endParaRPr>
          </a:p>
        </p:txBody>
      </p:sp>
    </p:spTree>
    <p:extLst>
      <p:ext uri="{BB962C8B-B14F-4D97-AF65-F5344CB8AC3E}">
        <p14:creationId xmlns:p14="http://schemas.microsoft.com/office/powerpoint/2010/main" val="41621523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1AFDF5D-3600-CF65-67BF-47B4CCC22D54}"/>
              </a:ext>
            </a:extLst>
          </p:cNvPr>
          <p:cNvSpPr txBox="1"/>
          <p:nvPr/>
        </p:nvSpPr>
        <p:spPr>
          <a:xfrm>
            <a:off x="277316" y="1038816"/>
            <a:ext cx="2526041" cy="400110"/>
          </a:xfrm>
          <a:prstGeom prst="rect">
            <a:avLst/>
          </a:prstGeom>
          <a:noFill/>
        </p:spPr>
        <p:txBody>
          <a:bodyPr wrap="square" lIns="91440" tIns="45720" rIns="91440" bIns="45720" rtlCol="0" anchor="t">
            <a:spAutoFit/>
          </a:bodyPr>
          <a:lstStyle/>
          <a:p>
            <a:pPr algn="ctr"/>
            <a:r>
              <a:rPr lang="en-US" sz="2000" u="sng" dirty="0">
                <a:latin typeface="Century Gothic" panose="020B0502020202020204" pitchFamily="34" charset="0"/>
              </a:rPr>
              <a:t>Risks</a:t>
            </a:r>
            <a:r>
              <a:rPr lang="en-US" u="sng" dirty="0">
                <a:latin typeface="Century Gothic" panose="020B0502020202020204" pitchFamily="34" charset="0"/>
              </a:rPr>
              <a:t> </a:t>
            </a:r>
          </a:p>
        </p:txBody>
      </p:sp>
      <p:sp>
        <p:nvSpPr>
          <p:cNvPr id="13" name="Rectangle 12">
            <a:extLst>
              <a:ext uri="{FF2B5EF4-FFF2-40B4-BE49-F238E27FC236}">
                <a16:creationId xmlns:a16="http://schemas.microsoft.com/office/drawing/2014/main" id="{DAF8F222-2278-DEAE-FF8F-207F7BE6C677}"/>
              </a:ext>
            </a:extLst>
          </p:cNvPr>
          <p:cNvSpPr/>
          <p:nvPr/>
        </p:nvSpPr>
        <p:spPr>
          <a:xfrm>
            <a:off x="277317" y="1508568"/>
            <a:ext cx="2526041" cy="400110"/>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b="1" dirty="0">
                <a:latin typeface="Century Gothic" panose="020B0502020202020204" pitchFamily="34" charset="0"/>
              </a:rPr>
              <a:t>New Targeting Tool</a:t>
            </a:r>
          </a:p>
        </p:txBody>
      </p:sp>
      <p:sp>
        <p:nvSpPr>
          <p:cNvPr id="15" name="Rectangle 14">
            <a:extLst>
              <a:ext uri="{FF2B5EF4-FFF2-40B4-BE49-F238E27FC236}">
                <a16:creationId xmlns:a16="http://schemas.microsoft.com/office/drawing/2014/main" id="{271405CB-8E72-7A84-848B-40B96A4ABC29}"/>
              </a:ext>
            </a:extLst>
          </p:cNvPr>
          <p:cNvSpPr/>
          <p:nvPr/>
        </p:nvSpPr>
        <p:spPr>
          <a:xfrm>
            <a:off x="277317" y="1908677"/>
            <a:ext cx="2526041" cy="789321"/>
          </a:xfrm>
          <a:prstGeom prst="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100" b="0" i="0" dirty="0">
                <a:solidFill>
                  <a:schemeClr val="tx1"/>
                </a:solidFill>
                <a:effectLst/>
                <a:latin typeface="Century Gothic" panose="020B0502020202020204" pitchFamily="34" charset="0"/>
              </a:rPr>
              <a:t>Employees are unfamiliar with the new tool and how to utilize it. </a:t>
            </a:r>
            <a:endParaRPr lang="en-US" sz="1100" dirty="0">
              <a:solidFill>
                <a:schemeClr val="tx1"/>
              </a:solidFill>
              <a:latin typeface="Century Gothic" panose="020B0502020202020204" pitchFamily="34" charset="0"/>
            </a:endParaRPr>
          </a:p>
        </p:txBody>
      </p:sp>
      <p:sp>
        <p:nvSpPr>
          <p:cNvPr id="16" name="Rectangle 15">
            <a:extLst>
              <a:ext uri="{FF2B5EF4-FFF2-40B4-BE49-F238E27FC236}">
                <a16:creationId xmlns:a16="http://schemas.microsoft.com/office/drawing/2014/main" id="{7E66DC60-C94B-03BD-A19D-19C199A48D3C}"/>
              </a:ext>
            </a:extLst>
          </p:cNvPr>
          <p:cNvSpPr/>
          <p:nvPr/>
        </p:nvSpPr>
        <p:spPr>
          <a:xfrm>
            <a:off x="277317" y="2774045"/>
            <a:ext cx="2526041" cy="403662"/>
          </a:xfrm>
          <a:prstGeom prst="rect">
            <a:avLst/>
          </a:prstGeom>
          <a:solidFill>
            <a:schemeClr val="accent1">
              <a:lumMod val="60000"/>
              <a:lumOff val="4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b="1" dirty="0">
                <a:latin typeface="Century Gothic" panose="020B0502020202020204" pitchFamily="34" charset="0"/>
              </a:rPr>
              <a:t> Inaccurate Data Analysis</a:t>
            </a:r>
          </a:p>
        </p:txBody>
      </p:sp>
      <p:sp>
        <p:nvSpPr>
          <p:cNvPr id="17" name="Rectangle 16">
            <a:extLst>
              <a:ext uri="{FF2B5EF4-FFF2-40B4-BE49-F238E27FC236}">
                <a16:creationId xmlns:a16="http://schemas.microsoft.com/office/drawing/2014/main" id="{E10BEA65-5507-BC08-E798-F122294E2521}"/>
              </a:ext>
            </a:extLst>
          </p:cNvPr>
          <p:cNvSpPr/>
          <p:nvPr/>
        </p:nvSpPr>
        <p:spPr>
          <a:xfrm>
            <a:off x="277317" y="3177707"/>
            <a:ext cx="2526041" cy="777687"/>
          </a:xfrm>
          <a:prstGeom prst="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100" dirty="0">
                <a:solidFill>
                  <a:schemeClr val="tx1"/>
                </a:solidFill>
                <a:latin typeface="Century Gothic" panose="020B0502020202020204" pitchFamily="34" charset="0"/>
              </a:rPr>
              <a:t>Incorrect analysis from the tool could affect business decisions</a:t>
            </a:r>
          </a:p>
        </p:txBody>
      </p:sp>
      <p:sp>
        <p:nvSpPr>
          <p:cNvPr id="18" name="Rectangle 17">
            <a:extLst>
              <a:ext uri="{FF2B5EF4-FFF2-40B4-BE49-F238E27FC236}">
                <a16:creationId xmlns:a16="http://schemas.microsoft.com/office/drawing/2014/main" id="{BDDB5F4B-3B83-88C8-E50A-55381B83451F}"/>
              </a:ext>
            </a:extLst>
          </p:cNvPr>
          <p:cNvSpPr/>
          <p:nvPr/>
        </p:nvSpPr>
        <p:spPr>
          <a:xfrm>
            <a:off x="277317" y="4031440"/>
            <a:ext cx="2526041" cy="403662"/>
          </a:xfrm>
          <a:prstGeom prst="rect">
            <a:avLst/>
          </a:prstGeom>
          <a:solidFill>
            <a:schemeClr val="accent1">
              <a:lumMod val="75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b="1" dirty="0">
                <a:latin typeface="Century Gothic" panose="020B0502020202020204" pitchFamily="34" charset="0"/>
              </a:rPr>
              <a:t>Untargeted E-blasts </a:t>
            </a:r>
          </a:p>
        </p:txBody>
      </p:sp>
      <p:sp>
        <p:nvSpPr>
          <p:cNvPr id="19" name="Rectangle 18">
            <a:extLst>
              <a:ext uri="{FF2B5EF4-FFF2-40B4-BE49-F238E27FC236}">
                <a16:creationId xmlns:a16="http://schemas.microsoft.com/office/drawing/2014/main" id="{26F07CF5-80D2-E6D9-6E1A-3637E6B23563}"/>
              </a:ext>
            </a:extLst>
          </p:cNvPr>
          <p:cNvSpPr/>
          <p:nvPr/>
        </p:nvSpPr>
        <p:spPr>
          <a:xfrm>
            <a:off x="277317" y="4435102"/>
            <a:ext cx="2526041" cy="777687"/>
          </a:xfrm>
          <a:prstGeom prst="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100" dirty="0">
                <a:solidFill>
                  <a:schemeClr val="bg2"/>
                </a:solidFill>
                <a:latin typeface="Century Gothic" panose="020B0502020202020204" pitchFamily="34" charset="0"/>
              </a:rPr>
              <a:t> Emails sent out may not be effectively personalized or fail to engage recipients </a:t>
            </a:r>
          </a:p>
        </p:txBody>
      </p:sp>
      <p:sp>
        <p:nvSpPr>
          <p:cNvPr id="25" name="Rectangle 24">
            <a:extLst>
              <a:ext uri="{FF2B5EF4-FFF2-40B4-BE49-F238E27FC236}">
                <a16:creationId xmlns:a16="http://schemas.microsoft.com/office/drawing/2014/main" id="{978A7188-682F-0727-25AD-D1F1E98970FC}"/>
              </a:ext>
            </a:extLst>
          </p:cNvPr>
          <p:cNvSpPr/>
          <p:nvPr/>
        </p:nvSpPr>
        <p:spPr>
          <a:xfrm>
            <a:off x="277317" y="5267832"/>
            <a:ext cx="2526041" cy="403662"/>
          </a:xfrm>
          <a:prstGeom prst="rect">
            <a:avLst/>
          </a:prstGeom>
          <a:solidFill>
            <a:schemeClr val="accent1">
              <a:lumMod val="60000"/>
              <a:lumOff val="4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b="1" i="0" dirty="0">
                <a:solidFill>
                  <a:srgbClr val="FFFFFF"/>
                </a:solidFill>
                <a:effectLst/>
                <a:latin typeface="Century Gothic" panose="020B0502020202020204" pitchFamily="34" charset="0"/>
              </a:rPr>
              <a:t>Inefficient </a:t>
            </a:r>
            <a:r>
              <a:rPr lang="en-US" sz="1200" b="1" dirty="0">
                <a:solidFill>
                  <a:srgbClr val="FFFFFF"/>
                </a:solidFill>
                <a:latin typeface="Century Gothic" panose="020B0502020202020204" pitchFamily="34" charset="0"/>
              </a:rPr>
              <a:t>U</a:t>
            </a:r>
            <a:r>
              <a:rPr lang="en-US" sz="1200" b="1" i="0" dirty="0">
                <a:solidFill>
                  <a:srgbClr val="FFFFFF"/>
                </a:solidFill>
                <a:effectLst/>
                <a:latin typeface="Century Gothic" panose="020B0502020202020204" pitchFamily="34" charset="0"/>
              </a:rPr>
              <a:t>se of Social Media</a:t>
            </a:r>
            <a:endParaRPr lang="en-US" sz="1200" b="1" dirty="0">
              <a:latin typeface="Century Gothic" panose="020B0502020202020204" pitchFamily="34" charset="0"/>
            </a:endParaRPr>
          </a:p>
        </p:txBody>
      </p:sp>
      <p:sp>
        <p:nvSpPr>
          <p:cNvPr id="26" name="Rectangle 25">
            <a:extLst>
              <a:ext uri="{FF2B5EF4-FFF2-40B4-BE49-F238E27FC236}">
                <a16:creationId xmlns:a16="http://schemas.microsoft.com/office/drawing/2014/main" id="{1D16FBDD-D39C-5433-62E3-62F8FD86D98D}"/>
              </a:ext>
            </a:extLst>
          </p:cNvPr>
          <p:cNvSpPr/>
          <p:nvPr/>
        </p:nvSpPr>
        <p:spPr>
          <a:xfrm>
            <a:off x="277316" y="5671494"/>
            <a:ext cx="2526041" cy="777687"/>
          </a:xfrm>
          <a:prstGeom prst="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100" dirty="0">
                <a:solidFill>
                  <a:schemeClr val="bg2"/>
                </a:solidFill>
                <a:latin typeface="Century Gothic" panose="020B0502020202020204" pitchFamily="34" charset="0"/>
              </a:rPr>
              <a:t>Ineffective outreach and engagement or miscommunication through social platforms</a:t>
            </a:r>
          </a:p>
        </p:txBody>
      </p:sp>
      <p:sp>
        <p:nvSpPr>
          <p:cNvPr id="28" name="TextBox 27">
            <a:extLst>
              <a:ext uri="{FF2B5EF4-FFF2-40B4-BE49-F238E27FC236}">
                <a16:creationId xmlns:a16="http://schemas.microsoft.com/office/drawing/2014/main" id="{B838C616-E60B-7DD3-2148-03D48BE16C2C}"/>
              </a:ext>
            </a:extLst>
          </p:cNvPr>
          <p:cNvSpPr txBox="1"/>
          <p:nvPr/>
        </p:nvSpPr>
        <p:spPr>
          <a:xfrm>
            <a:off x="3501780" y="1038816"/>
            <a:ext cx="2526040" cy="400110"/>
          </a:xfrm>
          <a:prstGeom prst="rect">
            <a:avLst/>
          </a:prstGeom>
          <a:noFill/>
        </p:spPr>
        <p:txBody>
          <a:bodyPr wrap="square" lIns="91440" tIns="45720" rIns="91440" bIns="45720" rtlCol="0" anchor="t">
            <a:spAutoFit/>
          </a:bodyPr>
          <a:lstStyle/>
          <a:p>
            <a:pPr algn="ctr"/>
            <a:r>
              <a:rPr lang="en-US" sz="2000" u="sng" dirty="0">
                <a:latin typeface="Century Gothic" panose="020B0502020202020204" pitchFamily="34" charset="0"/>
              </a:rPr>
              <a:t>Mitigations</a:t>
            </a:r>
            <a:r>
              <a:rPr lang="en-US" u="sng" dirty="0">
                <a:latin typeface="Century Gothic" panose="020B0502020202020204" pitchFamily="34" charset="0"/>
              </a:rPr>
              <a:t> </a:t>
            </a:r>
          </a:p>
        </p:txBody>
      </p:sp>
      <p:sp>
        <p:nvSpPr>
          <p:cNvPr id="29" name="Rectangle 28">
            <a:extLst>
              <a:ext uri="{FF2B5EF4-FFF2-40B4-BE49-F238E27FC236}">
                <a16:creationId xmlns:a16="http://schemas.microsoft.com/office/drawing/2014/main" id="{2A51C568-6D25-0630-7E91-396EFD3A240E}"/>
              </a:ext>
            </a:extLst>
          </p:cNvPr>
          <p:cNvSpPr/>
          <p:nvPr/>
        </p:nvSpPr>
        <p:spPr>
          <a:xfrm>
            <a:off x="3501780" y="1508568"/>
            <a:ext cx="2526040" cy="403662"/>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b="1" dirty="0">
                <a:latin typeface="Century Gothic" panose="020B0502020202020204" pitchFamily="34" charset="0"/>
              </a:rPr>
              <a:t>Targeting Tool Training</a:t>
            </a:r>
          </a:p>
        </p:txBody>
      </p:sp>
      <p:sp>
        <p:nvSpPr>
          <p:cNvPr id="30" name="Rectangle 29">
            <a:extLst>
              <a:ext uri="{FF2B5EF4-FFF2-40B4-BE49-F238E27FC236}">
                <a16:creationId xmlns:a16="http://schemas.microsoft.com/office/drawing/2014/main" id="{9FC50F44-973B-4416-D7C9-1DB64F9A44FE}"/>
              </a:ext>
            </a:extLst>
          </p:cNvPr>
          <p:cNvSpPr/>
          <p:nvPr/>
        </p:nvSpPr>
        <p:spPr>
          <a:xfrm>
            <a:off x="3501779" y="1912230"/>
            <a:ext cx="2526041" cy="777687"/>
          </a:xfrm>
          <a:prstGeom prst="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fontAlgn="base"/>
            <a:r>
              <a:rPr lang="en-US" sz="1100" b="0" i="0" dirty="0">
                <a:solidFill>
                  <a:schemeClr val="tx1"/>
                </a:solidFill>
                <a:effectLst/>
                <a:latin typeface="Century Gothic" panose="020B0502020202020204" pitchFamily="34" charset="0"/>
              </a:rPr>
              <a:t>Initiate workshops and hands-on training to teach the application of the tool.</a:t>
            </a:r>
            <a:endParaRPr lang="en-US" sz="1100" dirty="0">
              <a:solidFill>
                <a:schemeClr val="tx1"/>
              </a:solidFill>
              <a:latin typeface="Century Gothic" panose="020B0502020202020204" pitchFamily="34" charset="0"/>
            </a:endParaRPr>
          </a:p>
        </p:txBody>
      </p:sp>
      <p:sp>
        <p:nvSpPr>
          <p:cNvPr id="31" name="Rectangle 30">
            <a:extLst>
              <a:ext uri="{FF2B5EF4-FFF2-40B4-BE49-F238E27FC236}">
                <a16:creationId xmlns:a16="http://schemas.microsoft.com/office/drawing/2014/main" id="{8A1D2350-8287-676A-B31C-FB66E8149AD0}"/>
              </a:ext>
            </a:extLst>
          </p:cNvPr>
          <p:cNvSpPr/>
          <p:nvPr/>
        </p:nvSpPr>
        <p:spPr>
          <a:xfrm>
            <a:off x="3501780" y="2774045"/>
            <a:ext cx="2526040" cy="403662"/>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b="1" dirty="0">
                <a:latin typeface="Century Gothic" panose="020B0502020202020204" pitchFamily="34" charset="0"/>
              </a:rPr>
              <a:t>Regular Accuracy Checks </a:t>
            </a:r>
          </a:p>
        </p:txBody>
      </p:sp>
      <p:sp>
        <p:nvSpPr>
          <p:cNvPr id="32" name="Rectangle 31">
            <a:extLst>
              <a:ext uri="{FF2B5EF4-FFF2-40B4-BE49-F238E27FC236}">
                <a16:creationId xmlns:a16="http://schemas.microsoft.com/office/drawing/2014/main" id="{C04D9B71-53EC-DFE3-61CF-C493BBB2BD01}"/>
              </a:ext>
            </a:extLst>
          </p:cNvPr>
          <p:cNvSpPr/>
          <p:nvPr/>
        </p:nvSpPr>
        <p:spPr>
          <a:xfrm>
            <a:off x="3501780" y="3177707"/>
            <a:ext cx="2526040" cy="777687"/>
          </a:xfrm>
          <a:prstGeom prst="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100" dirty="0">
                <a:solidFill>
                  <a:schemeClr val="bg2"/>
                </a:solidFill>
                <a:latin typeface="Century Gothic" panose="020B0502020202020204" pitchFamily="34" charset="0"/>
              </a:rPr>
              <a:t>Schedule routine checks to verify accuracy of the tool's output.</a:t>
            </a:r>
          </a:p>
        </p:txBody>
      </p:sp>
      <p:sp>
        <p:nvSpPr>
          <p:cNvPr id="33" name="Rectangle 32">
            <a:extLst>
              <a:ext uri="{FF2B5EF4-FFF2-40B4-BE49-F238E27FC236}">
                <a16:creationId xmlns:a16="http://schemas.microsoft.com/office/drawing/2014/main" id="{D4657D1D-AE6E-DF60-D095-09FDA173BAB2}"/>
              </a:ext>
            </a:extLst>
          </p:cNvPr>
          <p:cNvSpPr/>
          <p:nvPr/>
        </p:nvSpPr>
        <p:spPr>
          <a:xfrm>
            <a:off x="3501780" y="4031440"/>
            <a:ext cx="2526040" cy="403662"/>
          </a:xfrm>
          <a:prstGeom prst="rect">
            <a:avLst/>
          </a:prstGeom>
          <a:solidFill>
            <a:schemeClr val="accent1">
              <a:lumMod val="75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b="1" dirty="0">
                <a:latin typeface="Century Gothic" panose="020B0502020202020204" pitchFamily="34" charset="0"/>
              </a:rPr>
              <a:t>Optimize E-blasts</a:t>
            </a:r>
          </a:p>
        </p:txBody>
      </p:sp>
      <p:sp>
        <p:nvSpPr>
          <p:cNvPr id="34" name="Rectangle 33">
            <a:extLst>
              <a:ext uri="{FF2B5EF4-FFF2-40B4-BE49-F238E27FC236}">
                <a16:creationId xmlns:a16="http://schemas.microsoft.com/office/drawing/2014/main" id="{C100FCED-9052-7F08-4F2A-3FEEADF0ECF1}"/>
              </a:ext>
            </a:extLst>
          </p:cNvPr>
          <p:cNvSpPr/>
          <p:nvPr/>
        </p:nvSpPr>
        <p:spPr>
          <a:xfrm>
            <a:off x="3501780" y="4435102"/>
            <a:ext cx="2526040" cy="777687"/>
          </a:xfrm>
          <a:prstGeom prst="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100" dirty="0">
                <a:solidFill>
                  <a:schemeClr val="bg2"/>
                </a:solidFill>
                <a:latin typeface="Century Gothic" panose="020B0502020202020204" pitchFamily="34" charset="0"/>
              </a:rPr>
              <a:t>Implement email optimization strategies to enhance engagement.</a:t>
            </a:r>
          </a:p>
        </p:txBody>
      </p:sp>
      <p:sp>
        <p:nvSpPr>
          <p:cNvPr id="35" name="Rectangle 34">
            <a:extLst>
              <a:ext uri="{FF2B5EF4-FFF2-40B4-BE49-F238E27FC236}">
                <a16:creationId xmlns:a16="http://schemas.microsoft.com/office/drawing/2014/main" id="{582B4553-3913-A8F9-7A53-E9762DA7946D}"/>
              </a:ext>
            </a:extLst>
          </p:cNvPr>
          <p:cNvSpPr/>
          <p:nvPr/>
        </p:nvSpPr>
        <p:spPr>
          <a:xfrm>
            <a:off x="3501780" y="5267832"/>
            <a:ext cx="2526040" cy="403662"/>
          </a:xfrm>
          <a:prstGeom prst="rect">
            <a:avLst/>
          </a:prstGeom>
          <a:solidFill>
            <a:schemeClr val="accent1">
              <a:lumMod val="60000"/>
              <a:lumOff val="4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b="1" i="0" dirty="0">
                <a:solidFill>
                  <a:srgbClr val="FFFFFF"/>
                </a:solidFill>
                <a:effectLst/>
                <a:latin typeface="Century Gothic" panose="020B0502020202020204" pitchFamily="34" charset="0"/>
              </a:rPr>
              <a:t>Social Media Strategy</a:t>
            </a:r>
            <a:endParaRPr lang="en-US" sz="1200" b="1" dirty="0">
              <a:latin typeface="Century Gothic" panose="020B0502020202020204" pitchFamily="34" charset="0"/>
            </a:endParaRPr>
          </a:p>
        </p:txBody>
      </p:sp>
      <p:sp>
        <p:nvSpPr>
          <p:cNvPr id="36" name="Rectangle 35">
            <a:extLst>
              <a:ext uri="{FF2B5EF4-FFF2-40B4-BE49-F238E27FC236}">
                <a16:creationId xmlns:a16="http://schemas.microsoft.com/office/drawing/2014/main" id="{12F41D09-278A-92D6-65C4-00192693BB28}"/>
              </a:ext>
            </a:extLst>
          </p:cNvPr>
          <p:cNvSpPr/>
          <p:nvPr/>
        </p:nvSpPr>
        <p:spPr>
          <a:xfrm>
            <a:off x="3501780" y="5661122"/>
            <a:ext cx="2526040" cy="777687"/>
          </a:xfrm>
          <a:prstGeom prst="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100" dirty="0">
                <a:solidFill>
                  <a:schemeClr val="bg2"/>
                </a:solidFill>
                <a:latin typeface="Century Gothic" panose="020B0502020202020204" pitchFamily="34" charset="0"/>
              </a:rPr>
              <a:t>Continually optimize the social media strategy based on performance insights for effective engagement</a:t>
            </a:r>
          </a:p>
        </p:txBody>
      </p:sp>
      <p:sp>
        <p:nvSpPr>
          <p:cNvPr id="27" name="Rectangle: Rounded Corners 26">
            <a:extLst>
              <a:ext uri="{FF2B5EF4-FFF2-40B4-BE49-F238E27FC236}">
                <a16:creationId xmlns:a16="http://schemas.microsoft.com/office/drawing/2014/main" id="{6FB86EAC-2C0D-D042-E26B-66CC9189743D}"/>
              </a:ext>
            </a:extLst>
          </p:cNvPr>
          <p:cNvSpPr/>
          <p:nvPr/>
        </p:nvSpPr>
        <p:spPr>
          <a:xfrm>
            <a:off x="6299219" y="1663462"/>
            <a:ext cx="2363520" cy="670664"/>
          </a:xfrm>
          <a:prstGeom prst="roundRect">
            <a:avLst/>
          </a:prstGeom>
          <a:solidFill>
            <a:schemeClr val="accent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fontAlgn="base"/>
            <a:r>
              <a:rPr lang="en-US" sz="1100" b="0" i="0" dirty="0">
                <a:solidFill>
                  <a:schemeClr val="bg1"/>
                </a:solidFill>
                <a:effectLst/>
                <a:latin typeface="Century Gothic" panose="020B0502020202020204" pitchFamily="34" charset="0"/>
              </a:rPr>
              <a:t>Develop a training plan and schedule training sessions to</a:t>
            </a:r>
            <a:r>
              <a:rPr lang="en-US" sz="1100" dirty="0">
                <a:solidFill>
                  <a:schemeClr val="bg1"/>
                </a:solidFill>
                <a:latin typeface="Century Gothic" panose="020B0502020202020204" pitchFamily="34" charset="0"/>
              </a:rPr>
              <a:t> ensure proficiency </a:t>
            </a:r>
            <a:r>
              <a:rPr lang="en-US" sz="1100" b="0" i="0" dirty="0">
                <a:solidFill>
                  <a:schemeClr val="bg1"/>
                </a:solidFill>
                <a:effectLst/>
                <a:latin typeface="Century Gothic" panose="020B0502020202020204" pitchFamily="34" charset="0"/>
              </a:rPr>
              <a:t>of the tool</a:t>
            </a:r>
          </a:p>
        </p:txBody>
      </p:sp>
      <p:sp>
        <p:nvSpPr>
          <p:cNvPr id="38" name="TextBox 37">
            <a:extLst>
              <a:ext uri="{FF2B5EF4-FFF2-40B4-BE49-F238E27FC236}">
                <a16:creationId xmlns:a16="http://schemas.microsoft.com/office/drawing/2014/main" id="{A248C24C-8DDD-5ACB-BAF7-BF08C0D912D5}"/>
              </a:ext>
            </a:extLst>
          </p:cNvPr>
          <p:cNvSpPr txBox="1"/>
          <p:nvPr/>
        </p:nvSpPr>
        <p:spPr>
          <a:xfrm>
            <a:off x="6299219" y="1040160"/>
            <a:ext cx="2363520" cy="400110"/>
          </a:xfrm>
          <a:prstGeom prst="rect">
            <a:avLst/>
          </a:prstGeom>
          <a:noFill/>
        </p:spPr>
        <p:txBody>
          <a:bodyPr wrap="square" lIns="91440" tIns="45720" rIns="91440" bIns="45720" rtlCol="0" anchor="t">
            <a:spAutoFit/>
          </a:bodyPr>
          <a:lstStyle/>
          <a:p>
            <a:pPr algn="ctr"/>
            <a:r>
              <a:rPr lang="en-US" sz="2000" u="sng" dirty="0">
                <a:latin typeface="Century Gothic" panose="020B0502020202020204" pitchFamily="34" charset="0"/>
              </a:rPr>
              <a:t>Next Steps</a:t>
            </a:r>
            <a:r>
              <a:rPr lang="en-US" u="sng" dirty="0">
                <a:latin typeface="Century Gothic" panose="020B0502020202020204" pitchFamily="34" charset="0"/>
              </a:rPr>
              <a:t> </a:t>
            </a:r>
          </a:p>
        </p:txBody>
      </p:sp>
      <p:sp>
        <p:nvSpPr>
          <p:cNvPr id="39" name="Rectangle: Rounded Corners 38">
            <a:extLst>
              <a:ext uri="{FF2B5EF4-FFF2-40B4-BE49-F238E27FC236}">
                <a16:creationId xmlns:a16="http://schemas.microsoft.com/office/drawing/2014/main" id="{1ED7D288-40F1-A6F2-2075-1FACEDAD181E}"/>
              </a:ext>
            </a:extLst>
          </p:cNvPr>
          <p:cNvSpPr/>
          <p:nvPr/>
        </p:nvSpPr>
        <p:spPr>
          <a:xfrm>
            <a:off x="6299219" y="2977473"/>
            <a:ext cx="2363520" cy="670664"/>
          </a:xfrm>
          <a:prstGeom prst="roundRect">
            <a:avLst/>
          </a:prstGeom>
          <a:solidFill>
            <a:srgbClr val="5E9AE0"/>
          </a:solidFill>
          <a:ln>
            <a:solidFill>
              <a:srgbClr val="5E9AE0"/>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fontAlgn="base"/>
            <a:r>
              <a:rPr lang="en-US" sz="1100" b="0" i="0" dirty="0">
                <a:solidFill>
                  <a:srgbClr val="FFFFFF"/>
                </a:solidFill>
                <a:effectLst/>
                <a:latin typeface="Century Gothic" panose="020B0502020202020204" pitchFamily="34" charset="0"/>
              </a:rPr>
              <a:t>Set a timeline to test the accuracy and reliability of the targeting tool</a:t>
            </a:r>
          </a:p>
        </p:txBody>
      </p:sp>
      <p:sp>
        <p:nvSpPr>
          <p:cNvPr id="40" name="Rectangle: Rounded Corners 39">
            <a:extLst>
              <a:ext uri="{FF2B5EF4-FFF2-40B4-BE49-F238E27FC236}">
                <a16:creationId xmlns:a16="http://schemas.microsoft.com/office/drawing/2014/main" id="{EC8F3D7B-3C11-A933-B612-487699B0CAB8}"/>
              </a:ext>
            </a:extLst>
          </p:cNvPr>
          <p:cNvSpPr/>
          <p:nvPr/>
        </p:nvSpPr>
        <p:spPr>
          <a:xfrm>
            <a:off x="6299219" y="4291484"/>
            <a:ext cx="2363520" cy="670664"/>
          </a:xfrm>
          <a:prstGeom prst="roundRect">
            <a:avLst/>
          </a:prstGeom>
          <a:solidFill>
            <a:schemeClr val="accent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100" dirty="0">
                <a:latin typeface="Century Gothic" panose="020B0502020202020204" pitchFamily="34" charset="0"/>
              </a:rPr>
              <a:t>Conduct surveys to understand the reception of E-blasts and improve communication</a:t>
            </a:r>
          </a:p>
        </p:txBody>
      </p:sp>
      <p:sp>
        <p:nvSpPr>
          <p:cNvPr id="41" name="Rectangle: Rounded Corners 40">
            <a:extLst>
              <a:ext uri="{FF2B5EF4-FFF2-40B4-BE49-F238E27FC236}">
                <a16:creationId xmlns:a16="http://schemas.microsoft.com/office/drawing/2014/main" id="{94F27D31-A911-D3C5-066A-869C597DF9EC}"/>
              </a:ext>
            </a:extLst>
          </p:cNvPr>
          <p:cNvSpPr/>
          <p:nvPr/>
        </p:nvSpPr>
        <p:spPr>
          <a:xfrm>
            <a:off x="6299219" y="5605495"/>
            <a:ext cx="2363520" cy="670664"/>
          </a:xfrm>
          <a:prstGeom prst="roundRect">
            <a:avLst/>
          </a:prstGeom>
          <a:solidFill>
            <a:srgbClr val="5E9AE0"/>
          </a:solidFill>
          <a:ln>
            <a:solidFill>
              <a:srgbClr val="5E9AE0"/>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100" dirty="0">
                <a:solidFill>
                  <a:schemeClr val="bg1"/>
                </a:solidFill>
                <a:latin typeface="Century Gothic" panose="020B0502020202020204" pitchFamily="34" charset="0"/>
              </a:rPr>
              <a:t>Perform regular analyses of social media engagement to adjust strategy</a:t>
            </a:r>
          </a:p>
        </p:txBody>
      </p:sp>
      <p:sp>
        <p:nvSpPr>
          <p:cNvPr id="42" name="Arrow: Right 41">
            <a:extLst>
              <a:ext uri="{FF2B5EF4-FFF2-40B4-BE49-F238E27FC236}">
                <a16:creationId xmlns:a16="http://schemas.microsoft.com/office/drawing/2014/main" id="{68F0DE4E-325B-3F0B-5269-4358EC29CC59}"/>
              </a:ext>
            </a:extLst>
          </p:cNvPr>
          <p:cNvSpPr/>
          <p:nvPr/>
        </p:nvSpPr>
        <p:spPr>
          <a:xfrm>
            <a:off x="2935705" y="1998794"/>
            <a:ext cx="457200" cy="431585"/>
          </a:xfrm>
          <a:prstGeom prst="rightArrow">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latin typeface="Century Gothic" panose="020B0502020202020204" pitchFamily="34" charset="0"/>
            </a:endParaRPr>
          </a:p>
        </p:txBody>
      </p:sp>
      <p:sp>
        <p:nvSpPr>
          <p:cNvPr id="43" name="Arrow: Right 42">
            <a:extLst>
              <a:ext uri="{FF2B5EF4-FFF2-40B4-BE49-F238E27FC236}">
                <a16:creationId xmlns:a16="http://schemas.microsoft.com/office/drawing/2014/main" id="{89927F1B-6F2A-5C63-DAAE-BB1DC2F25367}"/>
              </a:ext>
            </a:extLst>
          </p:cNvPr>
          <p:cNvSpPr/>
          <p:nvPr/>
        </p:nvSpPr>
        <p:spPr>
          <a:xfrm>
            <a:off x="2923969" y="3269085"/>
            <a:ext cx="457200" cy="431585"/>
          </a:xfrm>
          <a:prstGeom prst="rightArrow">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latin typeface="Century Gothic" panose="020B0502020202020204" pitchFamily="34" charset="0"/>
            </a:endParaRPr>
          </a:p>
        </p:txBody>
      </p:sp>
      <p:sp>
        <p:nvSpPr>
          <p:cNvPr id="44" name="Arrow: Right 43">
            <a:extLst>
              <a:ext uri="{FF2B5EF4-FFF2-40B4-BE49-F238E27FC236}">
                <a16:creationId xmlns:a16="http://schemas.microsoft.com/office/drawing/2014/main" id="{C331C1A7-23A6-75C5-33F8-A8C933415C17}"/>
              </a:ext>
            </a:extLst>
          </p:cNvPr>
          <p:cNvSpPr/>
          <p:nvPr/>
        </p:nvSpPr>
        <p:spPr>
          <a:xfrm>
            <a:off x="2935705" y="4439653"/>
            <a:ext cx="457200" cy="431585"/>
          </a:xfrm>
          <a:prstGeom prst="rightArrow">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latin typeface="Century Gothic" panose="020B0502020202020204" pitchFamily="34" charset="0"/>
            </a:endParaRPr>
          </a:p>
        </p:txBody>
      </p:sp>
      <p:sp>
        <p:nvSpPr>
          <p:cNvPr id="45" name="Arrow: Right 44">
            <a:extLst>
              <a:ext uri="{FF2B5EF4-FFF2-40B4-BE49-F238E27FC236}">
                <a16:creationId xmlns:a16="http://schemas.microsoft.com/office/drawing/2014/main" id="{F94D3BF3-0ABB-C989-8045-6DDD28885AA8}"/>
              </a:ext>
            </a:extLst>
          </p:cNvPr>
          <p:cNvSpPr/>
          <p:nvPr/>
        </p:nvSpPr>
        <p:spPr>
          <a:xfrm>
            <a:off x="2935705" y="5725035"/>
            <a:ext cx="457200" cy="431585"/>
          </a:xfrm>
          <a:prstGeom prst="rightArrow">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latin typeface="Century Gothic" panose="020B0502020202020204" pitchFamily="34" charset="0"/>
            </a:endParaRPr>
          </a:p>
        </p:txBody>
      </p:sp>
      <p:sp>
        <p:nvSpPr>
          <p:cNvPr id="46" name="Arrow: Chevron 45">
            <a:extLst>
              <a:ext uri="{FF2B5EF4-FFF2-40B4-BE49-F238E27FC236}">
                <a16:creationId xmlns:a16="http://schemas.microsoft.com/office/drawing/2014/main" id="{447BCA70-EFC0-9669-285E-1FF7B8210EFC}"/>
              </a:ext>
            </a:extLst>
          </p:cNvPr>
          <p:cNvSpPr/>
          <p:nvPr/>
        </p:nvSpPr>
        <p:spPr>
          <a:xfrm rot="5400000">
            <a:off x="7224359" y="2496167"/>
            <a:ext cx="445168" cy="403662"/>
          </a:xfrm>
          <a:prstGeom prst="chevron">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solidFill>
                <a:schemeClr val="tx1"/>
              </a:solidFill>
              <a:latin typeface="Century Gothic" panose="020B0502020202020204" pitchFamily="34" charset="0"/>
            </a:endParaRPr>
          </a:p>
        </p:txBody>
      </p:sp>
      <p:sp>
        <p:nvSpPr>
          <p:cNvPr id="47" name="Arrow: Chevron 46">
            <a:extLst>
              <a:ext uri="{FF2B5EF4-FFF2-40B4-BE49-F238E27FC236}">
                <a16:creationId xmlns:a16="http://schemas.microsoft.com/office/drawing/2014/main" id="{98CC358A-8EB9-F26D-EF81-B6157B16A2E5}"/>
              </a:ext>
            </a:extLst>
          </p:cNvPr>
          <p:cNvSpPr/>
          <p:nvPr/>
        </p:nvSpPr>
        <p:spPr>
          <a:xfrm rot="5400000">
            <a:off x="7224359" y="3766554"/>
            <a:ext cx="445168" cy="403662"/>
          </a:xfrm>
          <a:prstGeom prst="chevron">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solidFill>
                <a:schemeClr val="tx1"/>
              </a:solidFill>
              <a:latin typeface="Century Gothic" panose="020B0502020202020204" pitchFamily="34" charset="0"/>
            </a:endParaRPr>
          </a:p>
        </p:txBody>
      </p:sp>
      <p:sp>
        <p:nvSpPr>
          <p:cNvPr id="48" name="Arrow: Chevron 47">
            <a:extLst>
              <a:ext uri="{FF2B5EF4-FFF2-40B4-BE49-F238E27FC236}">
                <a16:creationId xmlns:a16="http://schemas.microsoft.com/office/drawing/2014/main" id="{EEAF660D-1D3F-13F0-EC08-286085920E4F}"/>
              </a:ext>
            </a:extLst>
          </p:cNvPr>
          <p:cNvSpPr/>
          <p:nvPr/>
        </p:nvSpPr>
        <p:spPr>
          <a:xfrm rot="5400000">
            <a:off x="7224359" y="5081990"/>
            <a:ext cx="445168" cy="403662"/>
          </a:xfrm>
          <a:prstGeom prst="chevron">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solidFill>
                <a:schemeClr val="tx1"/>
              </a:solidFill>
              <a:latin typeface="Century Gothic" panose="020B0502020202020204" pitchFamily="34" charset="0"/>
            </a:endParaRPr>
          </a:p>
        </p:txBody>
      </p:sp>
      <p:sp>
        <p:nvSpPr>
          <p:cNvPr id="3" name="Slide Number Placeholder 2">
            <a:extLst>
              <a:ext uri="{FF2B5EF4-FFF2-40B4-BE49-F238E27FC236}">
                <a16:creationId xmlns:a16="http://schemas.microsoft.com/office/drawing/2014/main" id="{384E6362-6092-973C-BB14-58837723E1B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dirty="0" smtClean="0">
                <a:latin typeface="Century Gothic" panose="020B0502020202020204" pitchFamily="34" charset="0"/>
              </a:rPr>
              <a:t>23</a:t>
            </a:fld>
            <a:endParaRPr lang="en-US" dirty="0">
              <a:latin typeface="Century Gothic" panose="020B0502020202020204" pitchFamily="34" charset="0"/>
            </a:endParaRPr>
          </a:p>
        </p:txBody>
      </p:sp>
      <p:pic>
        <p:nvPicPr>
          <p:cNvPr id="7" name="Picture 2" descr="Cardinal Health Logo and symbol, meaning, history, PNG">
            <a:extLst>
              <a:ext uri="{FF2B5EF4-FFF2-40B4-BE49-F238E27FC236}">
                <a16:creationId xmlns:a16="http://schemas.microsoft.com/office/drawing/2014/main" id="{CAA9790D-C266-794B-CEC1-B820F802E9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79830"/>
            <a:ext cx="1168400" cy="734916"/>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450;g20fd3f00fcd_0_84">
            <a:extLst>
              <a:ext uri="{FF2B5EF4-FFF2-40B4-BE49-F238E27FC236}">
                <a16:creationId xmlns:a16="http://schemas.microsoft.com/office/drawing/2014/main" id="{161C327C-7280-8425-5DEF-C209783C770E}"/>
              </a:ext>
            </a:extLst>
          </p:cNvPr>
          <p:cNvSpPr txBox="1">
            <a:spLocks/>
          </p:cNvSpPr>
          <p:nvPr/>
        </p:nvSpPr>
        <p:spPr>
          <a:xfrm>
            <a:off x="1142400" y="161762"/>
            <a:ext cx="6859200" cy="676500"/>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lt1"/>
              </a:buClr>
              <a:buSzPts val="3000"/>
              <a:buFont typeface="Century Gothic"/>
              <a:buNone/>
              <a:defRPr sz="30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dirty="0">
                <a:latin typeface="Century Gothic" panose="020B0502020202020204" pitchFamily="34" charset="0"/>
              </a:rPr>
              <a:t>Risks and Mitigations</a:t>
            </a:r>
          </a:p>
        </p:txBody>
      </p:sp>
    </p:spTree>
    <p:extLst>
      <p:ext uri="{BB962C8B-B14F-4D97-AF65-F5344CB8AC3E}">
        <p14:creationId xmlns:p14="http://schemas.microsoft.com/office/powerpoint/2010/main" val="22250039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7" name="Google Shape;127;p4"/>
          <p:cNvSpPr txBox="1">
            <a:spLocks noGrp="1"/>
          </p:cNvSpPr>
          <p:nvPr>
            <p:ph type="sldNum" idx="12"/>
          </p:nvPr>
        </p:nvSpPr>
        <p:spPr>
          <a:xfrm>
            <a:off x="7873999" y="6615400"/>
            <a:ext cx="851865" cy="246221"/>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en-US" dirty="0"/>
              <a:t>24</a:t>
            </a:fld>
            <a:endParaRPr dirty="0"/>
          </a:p>
        </p:txBody>
      </p:sp>
      <p:sp>
        <p:nvSpPr>
          <p:cNvPr id="129" name="Google Shape;129;p4"/>
          <p:cNvSpPr txBox="1">
            <a:spLocks noGrp="1"/>
          </p:cNvSpPr>
          <p:nvPr>
            <p:ph type="body" idx="2"/>
          </p:nvPr>
        </p:nvSpPr>
        <p:spPr>
          <a:xfrm>
            <a:off x="439838" y="6627217"/>
            <a:ext cx="7332562" cy="230783"/>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1000"/>
              <a:buNone/>
            </a:pPr>
            <a:endParaRPr/>
          </a:p>
        </p:txBody>
      </p:sp>
      <p:sp>
        <p:nvSpPr>
          <p:cNvPr id="4" name="Google Shape;450;g20fd3f00fcd_0_84">
            <a:extLst>
              <a:ext uri="{FF2B5EF4-FFF2-40B4-BE49-F238E27FC236}">
                <a16:creationId xmlns:a16="http://schemas.microsoft.com/office/drawing/2014/main" id="{10645A0F-9B18-78A2-721B-4E24A21A9B3B}"/>
              </a:ext>
            </a:extLst>
          </p:cNvPr>
          <p:cNvSpPr txBox="1">
            <a:spLocks/>
          </p:cNvSpPr>
          <p:nvPr/>
        </p:nvSpPr>
        <p:spPr>
          <a:xfrm>
            <a:off x="1142400" y="161762"/>
            <a:ext cx="6859200" cy="676500"/>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lt1"/>
              </a:buClr>
              <a:buSzPts val="3000"/>
              <a:buFont typeface="Century Gothic"/>
              <a:buNone/>
              <a:defRPr sz="30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dirty="0"/>
              <a:t>Conclusion</a:t>
            </a:r>
          </a:p>
        </p:txBody>
      </p:sp>
      <p:pic>
        <p:nvPicPr>
          <p:cNvPr id="5" name="Picture 2" descr="Cardinal Health Logo and symbol, meaning, history, PNG">
            <a:extLst>
              <a:ext uri="{FF2B5EF4-FFF2-40B4-BE49-F238E27FC236}">
                <a16:creationId xmlns:a16="http://schemas.microsoft.com/office/drawing/2014/main" id="{DCB18CC4-786C-290D-5D1E-050916EF25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79830"/>
            <a:ext cx="1168400" cy="73491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782A42D8-1154-3D9E-3DF3-0A25BF01A853}"/>
              </a:ext>
            </a:extLst>
          </p:cNvPr>
          <p:cNvSpPr/>
          <p:nvPr/>
        </p:nvSpPr>
        <p:spPr>
          <a:xfrm>
            <a:off x="584200" y="1751539"/>
            <a:ext cx="3327400" cy="1194861"/>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marL="171450" indent="-171450" algn="ctr">
              <a:buFont typeface="Arial" panose="020B0604020202020204" pitchFamily="34" charset="0"/>
              <a:buChar char="•"/>
            </a:pPr>
            <a:r>
              <a:rPr lang="en-US" sz="1100" dirty="0">
                <a:latin typeface="Century Gothic" panose="020B0502020202020204" pitchFamily="34" charset="0"/>
              </a:rPr>
              <a:t>Find ideal smaller, mid-size pharmaceutical targets</a:t>
            </a:r>
          </a:p>
          <a:p>
            <a:pPr marL="171450" indent="-171450" algn="ctr">
              <a:buFont typeface="Arial" panose="020B0604020202020204" pitchFamily="34" charset="0"/>
              <a:buChar char="•"/>
            </a:pPr>
            <a:endParaRPr lang="en-US" sz="1100">
              <a:latin typeface="Century Gothic" panose="020B0502020202020204" pitchFamily="34" charset="0"/>
            </a:endParaRPr>
          </a:p>
          <a:p>
            <a:pPr marL="171450" indent="-171450" algn="ctr">
              <a:buFont typeface="Arial" panose="020B0604020202020204" pitchFamily="34" charset="0"/>
              <a:buChar char="•"/>
            </a:pPr>
            <a:r>
              <a:rPr lang="en-US" sz="1100" dirty="0">
                <a:latin typeface="Century Gothic" panose="020B0502020202020204" pitchFamily="34" charset="0"/>
              </a:rPr>
              <a:t>create a plan to reach these targets</a:t>
            </a:r>
          </a:p>
        </p:txBody>
      </p:sp>
      <p:sp>
        <p:nvSpPr>
          <p:cNvPr id="6" name="Rectangle 5">
            <a:extLst>
              <a:ext uri="{FF2B5EF4-FFF2-40B4-BE49-F238E27FC236}">
                <a16:creationId xmlns:a16="http://schemas.microsoft.com/office/drawing/2014/main" id="{A84C1C8B-7A4C-5C4D-BF55-A9813E2B4E3B}"/>
              </a:ext>
            </a:extLst>
          </p:cNvPr>
          <p:cNvSpPr/>
          <p:nvPr/>
        </p:nvSpPr>
        <p:spPr>
          <a:xfrm>
            <a:off x="4972531" y="1739723"/>
            <a:ext cx="3327400" cy="2095677"/>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marL="171450" indent="-171450" algn="ctr">
              <a:buFont typeface="Arial" panose="020B0604020202020204" pitchFamily="34" charset="0"/>
              <a:buChar char="•"/>
            </a:pPr>
            <a:r>
              <a:rPr lang="en-US" sz="1200" dirty="0">
                <a:latin typeface="Century Gothic" panose="020B0502020202020204" pitchFamily="34" charset="0"/>
              </a:rPr>
              <a:t>Sorts through thousands of drugs and companies </a:t>
            </a:r>
          </a:p>
          <a:p>
            <a:pPr marL="171450" indent="-171450" algn="ctr">
              <a:buFont typeface="Arial" panose="020B0604020202020204" pitchFamily="34" charset="0"/>
              <a:buChar char="•"/>
            </a:pPr>
            <a:endParaRPr lang="en-US" sz="1200">
              <a:latin typeface="Century Gothic" panose="020B0502020202020204" pitchFamily="34" charset="0"/>
            </a:endParaRPr>
          </a:p>
          <a:p>
            <a:pPr marL="285750" indent="-285750" algn="ctr">
              <a:buFont typeface="Arial" panose="020B0604020202020204" pitchFamily="34" charset="0"/>
              <a:buChar char="•"/>
            </a:pPr>
            <a:r>
              <a:rPr lang="en-US" sz="1200" dirty="0">
                <a:latin typeface="Century Gothic" panose="020B0502020202020204" pitchFamily="34" charset="0"/>
              </a:rPr>
              <a:t>Apply a ranking system to find ideal clients that meet specified criteria</a:t>
            </a:r>
          </a:p>
          <a:p>
            <a:pPr marL="285750" indent="-285750" algn="ctr">
              <a:buFont typeface="Arial" panose="020B0604020202020204" pitchFamily="34" charset="0"/>
              <a:buChar char="•"/>
            </a:pPr>
            <a:endParaRPr lang="en-US" sz="1200">
              <a:latin typeface="Century Gothic" panose="020B0502020202020204" pitchFamily="34" charset="0"/>
            </a:endParaRPr>
          </a:p>
          <a:p>
            <a:pPr marL="285750" indent="-285750" algn="ctr">
              <a:buFont typeface="Arial" panose="020B0604020202020204" pitchFamily="34" charset="0"/>
              <a:buChar char="•"/>
            </a:pPr>
            <a:r>
              <a:rPr lang="en-US" sz="1200" dirty="0">
                <a:latin typeface="Century Gothic" panose="020B0502020202020204" pitchFamily="34" charset="0"/>
              </a:rPr>
              <a:t>User friendly interactive interface </a:t>
            </a:r>
          </a:p>
        </p:txBody>
      </p:sp>
      <p:sp>
        <p:nvSpPr>
          <p:cNvPr id="7" name="Rectangle 6">
            <a:extLst>
              <a:ext uri="{FF2B5EF4-FFF2-40B4-BE49-F238E27FC236}">
                <a16:creationId xmlns:a16="http://schemas.microsoft.com/office/drawing/2014/main" id="{4A4D2D52-ADBC-1903-7F5C-89F05F531735}"/>
              </a:ext>
            </a:extLst>
          </p:cNvPr>
          <p:cNvSpPr/>
          <p:nvPr/>
        </p:nvSpPr>
        <p:spPr>
          <a:xfrm>
            <a:off x="4972531" y="4171653"/>
            <a:ext cx="3327400" cy="2095677"/>
          </a:xfrm>
          <a:prstGeom prst="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b"/>
          <a:lstStyle/>
          <a:p>
            <a:pPr marL="285750" indent="-285750" algn="ctr">
              <a:buFont typeface="Arial" panose="020B0604020202020204" pitchFamily="34" charset="0"/>
              <a:buChar char="•"/>
            </a:pPr>
            <a:endParaRPr lang="en-US" sz="1200">
              <a:latin typeface="Century Gothic" panose="020B0502020202020204" pitchFamily="34" charset="0"/>
            </a:endParaRPr>
          </a:p>
          <a:p>
            <a:pPr marL="285750" indent="-285750" algn="ctr">
              <a:buFont typeface="Arial" panose="020B0604020202020204" pitchFamily="34" charset="0"/>
              <a:buChar char="•"/>
            </a:pPr>
            <a:r>
              <a:rPr lang="en-US" sz="1200" dirty="0">
                <a:latin typeface="Century Gothic"/>
              </a:rPr>
              <a:t>Analyze strategies of top competitors</a:t>
            </a:r>
          </a:p>
          <a:p>
            <a:pPr marL="285750" indent="-285750" algn="ctr">
              <a:buFont typeface="Arial" panose="020B0604020202020204" pitchFamily="34" charset="0"/>
              <a:buChar char="•"/>
            </a:pPr>
            <a:endParaRPr lang="en-US" sz="1200">
              <a:latin typeface="Century Gothic"/>
            </a:endParaRPr>
          </a:p>
          <a:p>
            <a:pPr marL="285750" indent="-285750" algn="ctr">
              <a:buFont typeface="Arial" panose="020B0604020202020204" pitchFamily="34" charset="0"/>
              <a:buChar char="•"/>
            </a:pPr>
            <a:r>
              <a:rPr lang="en-US" sz="1200" dirty="0">
                <a:latin typeface="Century Gothic"/>
              </a:rPr>
              <a:t>Plan and attend events to meet new clients</a:t>
            </a:r>
          </a:p>
          <a:p>
            <a:pPr marL="285750" indent="-285750" algn="ctr">
              <a:buFont typeface="Arial" panose="020B0604020202020204" pitchFamily="34" charset="0"/>
              <a:buChar char="•"/>
            </a:pPr>
            <a:endParaRPr lang="en-US" sz="1200">
              <a:latin typeface="Century Gothic" panose="020B0502020202020204" pitchFamily="34" charset="0"/>
            </a:endParaRPr>
          </a:p>
          <a:p>
            <a:pPr marL="285750" indent="-285750" algn="ctr">
              <a:buFont typeface="Arial" panose="020B0604020202020204" pitchFamily="34" charset="0"/>
              <a:buChar char="•"/>
            </a:pPr>
            <a:r>
              <a:rPr lang="en-US" sz="1200" dirty="0">
                <a:latin typeface="Century Gothic"/>
              </a:rPr>
              <a:t>Create a social media strategy to extend outreach</a:t>
            </a:r>
          </a:p>
          <a:p>
            <a:pPr marL="285750" indent="-285750" algn="ctr">
              <a:buFont typeface="Arial" panose="020B0604020202020204" pitchFamily="34" charset="0"/>
              <a:buChar char="•"/>
            </a:pPr>
            <a:endParaRPr lang="en-US" sz="1200">
              <a:latin typeface="Century Gothic" panose="020B0502020202020204" pitchFamily="34" charset="0"/>
            </a:endParaRPr>
          </a:p>
          <a:p>
            <a:pPr marL="285750" indent="-285750" algn="ctr">
              <a:buFont typeface="Arial" panose="020B0604020202020204" pitchFamily="34" charset="0"/>
              <a:buChar char="•"/>
            </a:pPr>
            <a:r>
              <a:rPr lang="en-US" sz="1200" dirty="0">
                <a:latin typeface="Century Gothic"/>
              </a:rPr>
              <a:t>Utilize e-blasts to effectively give clients information</a:t>
            </a:r>
          </a:p>
        </p:txBody>
      </p:sp>
      <p:sp>
        <p:nvSpPr>
          <p:cNvPr id="8" name="TextBox 7">
            <a:extLst>
              <a:ext uri="{FF2B5EF4-FFF2-40B4-BE49-F238E27FC236}">
                <a16:creationId xmlns:a16="http://schemas.microsoft.com/office/drawing/2014/main" id="{D5314CF0-98C3-4B95-5032-701D6786216D}"/>
              </a:ext>
            </a:extLst>
          </p:cNvPr>
          <p:cNvSpPr txBox="1"/>
          <p:nvPr/>
        </p:nvSpPr>
        <p:spPr>
          <a:xfrm>
            <a:off x="984879" y="1195358"/>
            <a:ext cx="2526041" cy="400110"/>
          </a:xfrm>
          <a:prstGeom prst="rect">
            <a:avLst/>
          </a:prstGeom>
          <a:noFill/>
        </p:spPr>
        <p:txBody>
          <a:bodyPr wrap="square" lIns="91440" tIns="45720" rIns="91440" bIns="45720" rtlCol="0" anchor="t">
            <a:spAutoFit/>
          </a:bodyPr>
          <a:lstStyle/>
          <a:p>
            <a:pPr algn="ctr"/>
            <a:r>
              <a:rPr lang="en-US" sz="2000" u="sng" dirty="0">
                <a:latin typeface="Century Gothic"/>
              </a:rPr>
              <a:t>Goals</a:t>
            </a:r>
            <a:r>
              <a:rPr lang="en-US" u="sng" dirty="0">
                <a:latin typeface="Century Gothic"/>
              </a:rPr>
              <a:t> </a:t>
            </a:r>
          </a:p>
        </p:txBody>
      </p:sp>
      <p:sp>
        <p:nvSpPr>
          <p:cNvPr id="11" name="TextBox 10">
            <a:extLst>
              <a:ext uri="{FF2B5EF4-FFF2-40B4-BE49-F238E27FC236}">
                <a16:creationId xmlns:a16="http://schemas.microsoft.com/office/drawing/2014/main" id="{40B23DE0-FAF0-665C-4303-65EB0398D412}"/>
              </a:ext>
            </a:extLst>
          </p:cNvPr>
          <p:cNvSpPr txBox="1"/>
          <p:nvPr/>
        </p:nvSpPr>
        <p:spPr>
          <a:xfrm>
            <a:off x="5373210" y="1191598"/>
            <a:ext cx="2526041" cy="400110"/>
          </a:xfrm>
          <a:prstGeom prst="rect">
            <a:avLst/>
          </a:prstGeom>
          <a:noFill/>
        </p:spPr>
        <p:txBody>
          <a:bodyPr wrap="square" lIns="91440" tIns="45720" rIns="91440" bIns="45720" rtlCol="0" anchor="t">
            <a:spAutoFit/>
          </a:bodyPr>
          <a:lstStyle/>
          <a:p>
            <a:pPr algn="ctr"/>
            <a:r>
              <a:rPr lang="en-US" sz="2000" u="sng" dirty="0">
                <a:latin typeface="Century Gothic"/>
              </a:rPr>
              <a:t>Solutions</a:t>
            </a:r>
            <a:endParaRPr lang="en-US" u="sng" dirty="0">
              <a:latin typeface="Century Gothic"/>
            </a:endParaRPr>
          </a:p>
        </p:txBody>
      </p:sp>
      <p:sp>
        <p:nvSpPr>
          <p:cNvPr id="16" name="Rectangle 15">
            <a:extLst>
              <a:ext uri="{FF2B5EF4-FFF2-40B4-BE49-F238E27FC236}">
                <a16:creationId xmlns:a16="http://schemas.microsoft.com/office/drawing/2014/main" id="{A7F7C606-6DAD-026F-3C7D-23825CE8CA2E}"/>
              </a:ext>
            </a:extLst>
          </p:cNvPr>
          <p:cNvSpPr/>
          <p:nvPr/>
        </p:nvSpPr>
        <p:spPr>
          <a:xfrm>
            <a:off x="584200" y="5065211"/>
            <a:ext cx="3327400" cy="119486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Goal</a:t>
            </a:r>
          </a:p>
        </p:txBody>
      </p:sp>
      <p:sp>
        <p:nvSpPr>
          <p:cNvPr id="17" name="Rectangle 16">
            <a:extLst>
              <a:ext uri="{FF2B5EF4-FFF2-40B4-BE49-F238E27FC236}">
                <a16:creationId xmlns:a16="http://schemas.microsoft.com/office/drawing/2014/main" id="{D23C1389-4EC7-E155-B7CB-95C144A6FD71}"/>
              </a:ext>
            </a:extLst>
          </p:cNvPr>
          <p:cNvSpPr/>
          <p:nvPr/>
        </p:nvSpPr>
        <p:spPr>
          <a:xfrm>
            <a:off x="584199" y="3408375"/>
            <a:ext cx="3327400" cy="119486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Goal</a:t>
            </a:r>
          </a:p>
        </p:txBody>
      </p:sp>
      <p:sp>
        <p:nvSpPr>
          <p:cNvPr id="18" name="Rectangle: Rounded Corners 17">
            <a:extLst>
              <a:ext uri="{FF2B5EF4-FFF2-40B4-BE49-F238E27FC236}">
                <a16:creationId xmlns:a16="http://schemas.microsoft.com/office/drawing/2014/main" id="{B99D175E-A54C-17D7-B164-33481958E941}"/>
              </a:ext>
            </a:extLst>
          </p:cNvPr>
          <p:cNvSpPr/>
          <p:nvPr/>
        </p:nvSpPr>
        <p:spPr>
          <a:xfrm>
            <a:off x="1091275" y="1639922"/>
            <a:ext cx="2303432" cy="305734"/>
          </a:xfrm>
          <a:prstGeom prst="roundRect">
            <a:avLst/>
          </a:prstGeom>
          <a:solidFill>
            <a:schemeClr val="bg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300" dirty="0">
                <a:latin typeface="Century Gothic" panose="020B0502020202020204" pitchFamily="34" charset="0"/>
              </a:rPr>
              <a:t>Pharmaceutical Targets</a:t>
            </a:r>
          </a:p>
        </p:txBody>
      </p:sp>
      <p:sp>
        <p:nvSpPr>
          <p:cNvPr id="24" name="Rectangle 23">
            <a:extLst>
              <a:ext uri="{FF2B5EF4-FFF2-40B4-BE49-F238E27FC236}">
                <a16:creationId xmlns:a16="http://schemas.microsoft.com/office/drawing/2014/main" id="{D26AEC47-B8E9-82A1-761C-18D358706D13}"/>
              </a:ext>
            </a:extLst>
          </p:cNvPr>
          <p:cNvSpPr/>
          <p:nvPr/>
        </p:nvSpPr>
        <p:spPr>
          <a:xfrm>
            <a:off x="584199" y="3408375"/>
            <a:ext cx="3327400" cy="1194861"/>
          </a:xfrm>
          <a:prstGeom prst="rect">
            <a:avLst/>
          </a:prstGeom>
        </p:spPr>
        <p:style>
          <a:lnRef idx="2">
            <a:schemeClr val="accent2"/>
          </a:lnRef>
          <a:fillRef idx="1">
            <a:schemeClr val="lt1"/>
          </a:fillRef>
          <a:effectRef idx="0">
            <a:schemeClr val="accent2"/>
          </a:effectRef>
          <a:fontRef idx="minor">
            <a:schemeClr val="dk1"/>
          </a:fontRef>
        </p:style>
        <p:txBody>
          <a:bodyPr rtlCol="0" anchor="b"/>
          <a:lstStyle/>
          <a:p>
            <a:pPr marL="285750" indent="-285750" algn="ctr">
              <a:buFont typeface="Arial" panose="020B0604020202020204" pitchFamily="34" charset="0"/>
              <a:buChar char="•"/>
            </a:pPr>
            <a:r>
              <a:rPr lang="en-US" sz="1100" dirty="0">
                <a:latin typeface="Century Gothic" panose="020B0502020202020204" pitchFamily="34" charset="0"/>
              </a:rPr>
              <a:t>Develop a targeting tool that updates with information on the pharmaceutical pipeline</a:t>
            </a:r>
          </a:p>
          <a:p>
            <a:pPr marL="285750" indent="-285750" algn="ctr">
              <a:buFont typeface="Arial" panose="020B0604020202020204" pitchFamily="34" charset="0"/>
              <a:buChar char="•"/>
            </a:pPr>
            <a:r>
              <a:rPr lang="en-US" sz="1100" dirty="0">
                <a:latin typeface="Century Gothic" panose="020B0502020202020204" pitchFamily="34" charset="0"/>
              </a:rPr>
              <a:t>Used by our business development team to find new clients</a:t>
            </a:r>
          </a:p>
        </p:txBody>
      </p:sp>
      <p:sp>
        <p:nvSpPr>
          <p:cNvPr id="25" name="Rectangle: Rounded Corners 24">
            <a:extLst>
              <a:ext uri="{FF2B5EF4-FFF2-40B4-BE49-F238E27FC236}">
                <a16:creationId xmlns:a16="http://schemas.microsoft.com/office/drawing/2014/main" id="{6DAACB6E-4485-71EA-7FAB-E681CF90079C}"/>
              </a:ext>
            </a:extLst>
          </p:cNvPr>
          <p:cNvSpPr/>
          <p:nvPr/>
        </p:nvSpPr>
        <p:spPr>
          <a:xfrm>
            <a:off x="1091274" y="3308511"/>
            <a:ext cx="2303433" cy="305734"/>
          </a:xfrm>
          <a:prstGeom prst="roundRect">
            <a:avLst/>
          </a:prstGeom>
          <a:solidFill>
            <a:schemeClr val="bg2">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300" dirty="0">
                <a:latin typeface="Century Gothic" panose="020B0502020202020204" pitchFamily="34" charset="0"/>
              </a:rPr>
              <a:t>Optimal Client Identifier</a:t>
            </a:r>
          </a:p>
        </p:txBody>
      </p:sp>
      <p:sp>
        <p:nvSpPr>
          <p:cNvPr id="26" name="Rectangle 25">
            <a:extLst>
              <a:ext uri="{FF2B5EF4-FFF2-40B4-BE49-F238E27FC236}">
                <a16:creationId xmlns:a16="http://schemas.microsoft.com/office/drawing/2014/main" id="{A3B21624-EFF9-8987-CC8E-712B85A1F9F1}"/>
              </a:ext>
            </a:extLst>
          </p:cNvPr>
          <p:cNvSpPr/>
          <p:nvPr/>
        </p:nvSpPr>
        <p:spPr>
          <a:xfrm>
            <a:off x="584199" y="5072469"/>
            <a:ext cx="3327400" cy="1194861"/>
          </a:xfrm>
          <a:prstGeom prst="rect">
            <a:avLst/>
          </a:prstGeom>
        </p:spPr>
        <p:style>
          <a:lnRef idx="2">
            <a:schemeClr val="accent2"/>
          </a:lnRef>
          <a:fillRef idx="1">
            <a:schemeClr val="lt1"/>
          </a:fillRef>
          <a:effectRef idx="0">
            <a:schemeClr val="accent2"/>
          </a:effectRef>
          <a:fontRef idx="minor">
            <a:schemeClr val="dk1"/>
          </a:fontRef>
        </p:style>
        <p:txBody>
          <a:bodyPr rtlCol="0" anchor="b"/>
          <a:lstStyle/>
          <a:p>
            <a:pPr marL="171450" indent="-171450" algn="ctr">
              <a:buFont typeface="Arial" panose="020B0604020202020204" pitchFamily="34" charset="0"/>
              <a:buChar char="•"/>
            </a:pPr>
            <a:r>
              <a:rPr lang="en-US" sz="1100" dirty="0">
                <a:latin typeface="Century Gothic" panose="020B0502020202020204" pitchFamily="34" charset="0"/>
              </a:rPr>
              <a:t>propose a commercialization plan to target ideal clients</a:t>
            </a:r>
          </a:p>
          <a:p>
            <a:pPr algn="ctr"/>
            <a:endParaRPr lang="en-US" sz="1100">
              <a:latin typeface="Century Gothic" panose="020B0502020202020204" pitchFamily="34" charset="0"/>
            </a:endParaRPr>
          </a:p>
          <a:p>
            <a:pPr marL="171450" indent="-171450" algn="ctr">
              <a:buFont typeface="Arial" panose="020B0604020202020204" pitchFamily="34" charset="0"/>
              <a:buChar char="•"/>
            </a:pPr>
            <a:r>
              <a:rPr lang="en-US" sz="1100" dirty="0">
                <a:latin typeface="Century Gothic" panose="020B0502020202020204" pitchFamily="34" charset="0"/>
              </a:rPr>
              <a:t>Discover what top competitors are doing in the market to reach clients</a:t>
            </a:r>
          </a:p>
        </p:txBody>
      </p:sp>
      <p:sp>
        <p:nvSpPr>
          <p:cNvPr id="27" name="Rectangle: Rounded Corners 26">
            <a:extLst>
              <a:ext uri="{FF2B5EF4-FFF2-40B4-BE49-F238E27FC236}">
                <a16:creationId xmlns:a16="http://schemas.microsoft.com/office/drawing/2014/main" id="{432833CA-91EC-043B-96BE-BA04DDA34BE6}"/>
              </a:ext>
            </a:extLst>
          </p:cNvPr>
          <p:cNvSpPr/>
          <p:nvPr/>
        </p:nvSpPr>
        <p:spPr>
          <a:xfrm>
            <a:off x="1091274" y="4960852"/>
            <a:ext cx="2373952" cy="293981"/>
          </a:xfrm>
          <a:prstGeom prst="roundRect">
            <a:avLst/>
          </a:prstGeom>
          <a:solidFill>
            <a:schemeClr val="bg2">
              <a:lumMod val="25000"/>
              <a:lumOff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300" dirty="0">
                <a:latin typeface="Century Gothic" panose="020B0502020202020204" pitchFamily="34" charset="0"/>
              </a:rPr>
              <a:t>Client Acquisition Strategy </a:t>
            </a:r>
          </a:p>
        </p:txBody>
      </p:sp>
      <p:sp>
        <p:nvSpPr>
          <p:cNvPr id="28" name="Rectangle: Rounded Corners 27">
            <a:extLst>
              <a:ext uri="{FF2B5EF4-FFF2-40B4-BE49-F238E27FC236}">
                <a16:creationId xmlns:a16="http://schemas.microsoft.com/office/drawing/2014/main" id="{E9C37795-7106-D0DA-CA55-B2E7881C3ADE}"/>
              </a:ext>
            </a:extLst>
          </p:cNvPr>
          <p:cNvSpPr/>
          <p:nvPr/>
        </p:nvSpPr>
        <p:spPr>
          <a:xfrm>
            <a:off x="5570888" y="1639808"/>
            <a:ext cx="2127942" cy="305734"/>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dirty="0">
                <a:latin typeface="Century Gothic"/>
              </a:rPr>
              <a:t>Targeting Tool</a:t>
            </a:r>
          </a:p>
        </p:txBody>
      </p:sp>
      <p:sp>
        <p:nvSpPr>
          <p:cNvPr id="29" name="Rectangle: Rounded Corners 28">
            <a:extLst>
              <a:ext uri="{FF2B5EF4-FFF2-40B4-BE49-F238E27FC236}">
                <a16:creationId xmlns:a16="http://schemas.microsoft.com/office/drawing/2014/main" id="{F39A6F6E-AC62-CB0A-A28D-0CAF7C3294A7}"/>
              </a:ext>
            </a:extLst>
          </p:cNvPr>
          <p:cNvSpPr/>
          <p:nvPr/>
        </p:nvSpPr>
        <p:spPr>
          <a:xfrm>
            <a:off x="5570888" y="4019053"/>
            <a:ext cx="2127942" cy="305734"/>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dirty="0"/>
              <a:t>Commercialization Plan</a:t>
            </a:r>
          </a:p>
        </p:txBody>
      </p:sp>
    </p:spTree>
    <p:extLst>
      <p:ext uri="{BB962C8B-B14F-4D97-AF65-F5344CB8AC3E}">
        <p14:creationId xmlns:p14="http://schemas.microsoft.com/office/powerpoint/2010/main" val="39526571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FBC2C50B-3C04-9C4D-AC50-36A8362652B5}"/>
              </a:ext>
            </a:extLst>
          </p:cNvPr>
          <p:cNvSpPr/>
          <p:nvPr/>
        </p:nvSpPr>
        <p:spPr>
          <a:xfrm>
            <a:off x="1713855" y="2157521"/>
            <a:ext cx="6746810" cy="421076"/>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buClrTx/>
            </a:pPr>
            <a:r>
              <a:rPr kumimoji="1" lang="en-US" altLang="zh-CN" sz="2000" kern="1200" dirty="0">
                <a:solidFill>
                  <a:schemeClr val="tx1"/>
                </a:solidFill>
                <a:latin typeface="Century Gothic" panose="020B0502020202020204" pitchFamily="34" charset="0"/>
                <a:cs typeface="Times New Roman" panose="02020603050405020304" pitchFamily="18" charset="0"/>
              </a:rPr>
              <a:t>1. Executive Overview</a:t>
            </a:r>
            <a:endParaRPr kumimoji="1" lang="zh-CN" altLang="en-US" sz="2000" kern="1200" dirty="0">
              <a:solidFill>
                <a:schemeClr val="tx1"/>
              </a:solidFill>
              <a:latin typeface="Century Gothic" panose="020B0502020202020204" pitchFamily="34" charset="0"/>
              <a:cs typeface="Times New Roman" panose="02020603050405020304" pitchFamily="18" charset="0"/>
            </a:endParaRPr>
          </a:p>
        </p:txBody>
      </p:sp>
      <p:sp>
        <p:nvSpPr>
          <p:cNvPr id="27" name="Slide Number Placeholder 2">
            <a:extLst>
              <a:ext uri="{FF2B5EF4-FFF2-40B4-BE49-F238E27FC236}">
                <a16:creationId xmlns:a16="http://schemas.microsoft.com/office/drawing/2014/main" id="{FB5A0AF7-B735-974C-B018-D8CC086576F2}"/>
              </a:ext>
            </a:extLst>
          </p:cNvPr>
          <p:cNvSpPr txBox="1">
            <a:spLocks/>
          </p:cNvSpPr>
          <p:nvPr/>
        </p:nvSpPr>
        <p:spPr>
          <a:xfrm>
            <a:off x="8366731" y="7134698"/>
            <a:ext cx="400922" cy="2286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Aft>
                <a:spcPts val="600"/>
              </a:spcAft>
            </a:pPr>
            <a:fld id="{00000000-1234-1234-1234-123412341234}" type="slidenum">
              <a:rPr lang="en-US" sz="1000" dirty="0" smtClean="0">
                <a:latin typeface="Trebuchet MS" panose="020B0603020202020204" pitchFamily="34" charset="0"/>
                <a:cs typeface="Times New Roman" panose="02020603050405020304" pitchFamily="18" charset="0"/>
              </a:rPr>
              <a:pPr algn="ctr">
                <a:spcAft>
                  <a:spcPts val="600"/>
                </a:spcAft>
              </a:pPr>
              <a:t>25</a:t>
            </a:fld>
            <a:endParaRPr lang="en-US" sz="1000" dirty="0">
              <a:latin typeface="Trebuchet MS" panose="020B0603020202020204" pitchFamily="34" charset="0"/>
              <a:cs typeface="Times New Roman" panose="02020603050405020304" pitchFamily="18" charset="0"/>
            </a:endParaRPr>
          </a:p>
        </p:txBody>
      </p:sp>
      <p:pic>
        <p:nvPicPr>
          <p:cNvPr id="3" name="Picture 2">
            <a:extLst>
              <a:ext uri="{FF2B5EF4-FFF2-40B4-BE49-F238E27FC236}">
                <a16:creationId xmlns:a16="http://schemas.microsoft.com/office/drawing/2014/main" id="{30AB4980-3895-06B7-CEB9-7FD42DAD9F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500" y="419974"/>
            <a:ext cx="3429000" cy="1254920"/>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4">
            <a:extLst>
              <a:ext uri="{FF2B5EF4-FFF2-40B4-BE49-F238E27FC236}">
                <a16:creationId xmlns:a16="http://schemas.microsoft.com/office/drawing/2014/main" id="{7967DA06-7E78-8D6A-E066-5D21FDD407F1}"/>
              </a:ext>
            </a:extLst>
          </p:cNvPr>
          <p:cNvSpPr/>
          <p:nvPr/>
        </p:nvSpPr>
        <p:spPr>
          <a:xfrm>
            <a:off x="1713855" y="4023038"/>
            <a:ext cx="6746810" cy="421076"/>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buClrTx/>
            </a:pPr>
            <a:r>
              <a:rPr kumimoji="1" lang="en-US" altLang="zh-CN" sz="2000" kern="1200" dirty="0">
                <a:solidFill>
                  <a:schemeClr val="tx1"/>
                </a:solidFill>
                <a:latin typeface="Century Gothic" panose="020B0502020202020204" pitchFamily="34" charset="0"/>
                <a:cs typeface="Times New Roman" panose="02020603050405020304" pitchFamily="18" charset="0"/>
              </a:rPr>
              <a:t>4. Conclusion</a:t>
            </a:r>
            <a:endParaRPr kumimoji="1" lang="zh-CN" altLang="en-US" sz="2000" kern="1200" dirty="0">
              <a:solidFill>
                <a:schemeClr val="tx1"/>
              </a:solidFill>
              <a:latin typeface="Century Gothic" panose="020B0502020202020204" pitchFamily="34" charset="0"/>
              <a:cs typeface="Times New Roman" panose="02020603050405020304" pitchFamily="18" charset="0"/>
            </a:endParaRPr>
          </a:p>
        </p:txBody>
      </p:sp>
      <p:sp>
        <p:nvSpPr>
          <p:cNvPr id="9" name="矩形 4">
            <a:extLst>
              <a:ext uri="{FF2B5EF4-FFF2-40B4-BE49-F238E27FC236}">
                <a16:creationId xmlns:a16="http://schemas.microsoft.com/office/drawing/2014/main" id="{DF6EBEDB-F710-93CB-5DE6-D08912DBE7CE}"/>
              </a:ext>
            </a:extLst>
          </p:cNvPr>
          <p:cNvSpPr/>
          <p:nvPr/>
        </p:nvSpPr>
        <p:spPr>
          <a:xfrm>
            <a:off x="1713855" y="2779360"/>
            <a:ext cx="6746810" cy="421076"/>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buClrTx/>
            </a:pPr>
            <a:r>
              <a:rPr kumimoji="1" lang="en-US" altLang="zh-CN" sz="2000" kern="1200" dirty="0">
                <a:solidFill>
                  <a:schemeClr val="tx1"/>
                </a:solidFill>
                <a:latin typeface="Century Gothic" panose="020B0502020202020204" pitchFamily="34" charset="0"/>
                <a:cs typeface="Times New Roman" panose="02020603050405020304" pitchFamily="18" charset="0"/>
              </a:rPr>
              <a:t>2. Targeting Tool</a:t>
            </a:r>
            <a:endParaRPr kumimoji="1" lang="zh-CN" altLang="en-US" sz="2000" kern="1200" dirty="0">
              <a:solidFill>
                <a:schemeClr val="tx1"/>
              </a:solidFill>
              <a:latin typeface="Century Gothic" panose="020B0502020202020204" pitchFamily="34" charset="0"/>
              <a:cs typeface="Times New Roman" panose="02020603050405020304" pitchFamily="18" charset="0"/>
            </a:endParaRPr>
          </a:p>
        </p:txBody>
      </p:sp>
      <p:sp>
        <p:nvSpPr>
          <p:cNvPr id="10" name="矩形 4">
            <a:extLst>
              <a:ext uri="{FF2B5EF4-FFF2-40B4-BE49-F238E27FC236}">
                <a16:creationId xmlns:a16="http://schemas.microsoft.com/office/drawing/2014/main" id="{D8432A87-B084-711D-1C11-191EAE1F4DBA}"/>
              </a:ext>
            </a:extLst>
          </p:cNvPr>
          <p:cNvSpPr/>
          <p:nvPr/>
        </p:nvSpPr>
        <p:spPr>
          <a:xfrm>
            <a:off x="1713855" y="3401199"/>
            <a:ext cx="6746810" cy="421076"/>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buClrTx/>
            </a:pPr>
            <a:r>
              <a:rPr kumimoji="1" lang="en-US" altLang="zh-CN" sz="2000" kern="1200" dirty="0">
                <a:solidFill>
                  <a:schemeClr val="tx1"/>
                </a:solidFill>
                <a:latin typeface="Century Gothic" panose="020B0502020202020204" pitchFamily="34" charset="0"/>
                <a:cs typeface="Times New Roman" panose="02020603050405020304" pitchFamily="18" charset="0"/>
              </a:rPr>
              <a:t>3. Commercialization Plan</a:t>
            </a:r>
            <a:endParaRPr kumimoji="1" lang="zh-CN" altLang="en-US" sz="2000" kern="1200" dirty="0">
              <a:solidFill>
                <a:schemeClr val="tx1"/>
              </a:solidFill>
              <a:latin typeface="Century Gothic" panose="020B0502020202020204" pitchFamily="34" charset="0"/>
              <a:cs typeface="Times New Roman" panose="02020603050405020304" pitchFamily="18" charset="0"/>
            </a:endParaRPr>
          </a:p>
        </p:txBody>
      </p:sp>
      <p:sp>
        <p:nvSpPr>
          <p:cNvPr id="11" name="矩形 4">
            <a:extLst>
              <a:ext uri="{FF2B5EF4-FFF2-40B4-BE49-F238E27FC236}">
                <a16:creationId xmlns:a16="http://schemas.microsoft.com/office/drawing/2014/main" id="{997C3E9B-B44B-20D4-4659-15DEF87E2399}"/>
              </a:ext>
            </a:extLst>
          </p:cNvPr>
          <p:cNvSpPr/>
          <p:nvPr/>
        </p:nvSpPr>
        <p:spPr>
          <a:xfrm>
            <a:off x="1713855" y="4644878"/>
            <a:ext cx="6746810" cy="421076"/>
          </a:xfrm>
          <a:prstGeom prst="rect">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buClrTx/>
            </a:pPr>
            <a:r>
              <a:rPr kumimoji="1" lang="en-US" altLang="zh-CN" sz="2000" kern="1200" dirty="0">
                <a:solidFill>
                  <a:schemeClr val="bg1"/>
                </a:solidFill>
                <a:latin typeface="Century Gothic" panose="020B0502020202020204" pitchFamily="34" charset="0"/>
                <a:cs typeface="Times New Roman" panose="02020603050405020304" pitchFamily="18" charset="0"/>
              </a:rPr>
              <a:t>5. Q&amp;A</a:t>
            </a:r>
            <a:endParaRPr kumimoji="1" lang="zh-CN" altLang="en-US" sz="2000" kern="1200" dirty="0">
              <a:solidFill>
                <a:schemeClr val="bg1"/>
              </a:solidFill>
              <a:latin typeface="Century Gothic" panose="020B0502020202020204" pitchFamily="34" charset="0"/>
              <a:cs typeface="Times New Roman" panose="02020603050405020304" pitchFamily="18" charset="0"/>
            </a:endParaRPr>
          </a:p>
        </p:txBody>
      </p:sp>
    </p:spTree>
    <p:extLst>
      <p:ext uri="{BB962C8B-B14F-4D97-AF65-F5344CB8AC3E}">
        <p14:creationId xmlns:p14="http://schemas.microsoft.com/office/powerpoint/2010/main" val="22194847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4"/>
          <p:cNvSpPr/>
          <p:nvPr/>
        </p:nvSpPr>
        <p:spPr>
          <a:xfrm>
            <a:off x="-32248" y="1195379"/>
            <a:ext cx="8678408" cy="1718596"/>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entury Gothic"/>
              <a:ea typeface="Century Gothic"/>
              <a:cs typeface="Century Gothic"/>
              <a:sym typeface="Century Gothic"/>
            </a:endParaRPr>
          </a:p>
        </p:txBody>
      </p:sp>
      <p:sp>
        <p:nvSpPr>
          <p:cNvPr id="127" name="Google Shape;127;p4"/>
          <p:cNvSpPr txBox="1">
            <a:spLocks noGrp="1"/>
          </p:cNvSpPr>
          <p:nvPr>
            <p:ph type="sldNum" idx="12"/>
          </p:nvPr>
        </p:nvSpPr>
        <p:spPr>
          <a:xfrm>
            <a:off x="7873999" y="6615400"/>
            <a:ext cx="851865" cy="246221"/>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en-US"/>
              <a:t>3</a:t>
            </a:fld>
            <a:endParaRPr/>
          </a:p>
        </p:txBody>
      </p:sp>
      <p:sp>
        <p:nvSpPr>
          <p:cNvPr id="129" name="Google Shape;129;p4"/>
          <p:cNvSpPr txBox="1">
            <a:spLocks noGrp="1"/>
          </p:cNvSpPr>
          <p:nvPr>
            <p:ph type="body" idx="2"/>
          </p:nvPr>
        </p:nvSpPr>
        <p:spPr>
          <a:xfrm>
            <a:off x="439838" y="6627217"/>
            <a:ext cx="7332562" cy="230783"/>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1000"/>
              <a:buNone/>
            </a:pPr>
            <a:endParaRPr/>
          </a:p>
        </p:txBody>
      </p:sp>
      <p:sp>
        <p:nvSpPr>
          <p:cNvPr id="130" name="Google Shape;130;p4"/>
          <p:cNvSpPr/>
          <p:nvPr/>
        </p:nvSpPr>
        <p:spPr>
          <a:xfrm>
            <a:off x="766598" y="1401330"/>
            <a:ext cx="1335819" cy="1292450"/>
          </a:xfrm>
          <a:prstGeom prst="rect">
            <a:avLst/>
          </a:prstGeom>
          <a:solidFill>
            <a:schemeClr val="lt1"/>
          </a:solidFill>
          <a:ln w="254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entury Gothic"/>
              <a:ea typeface="Century Gothic"/>
              <a:cs typeface="Century Gothic"/>
              <a:sym typeface="Century Gothic"/>
            </a:endParaRPr>
          </a:p>
        </p:txBody>
      </p:sp>
      <p:sp>
        <p:nvSpPr>
          <p:cNvPr id="131" name="Google Shape;131;p4"/>
          <p:cNvSpPr/>
          <p:nvPr/>
        </p:nvSpPr>
        <p:spPr>
          <a:xfrm>
            <a:off x="2842596" y="1408452"/>
            <a:ext cx="1335819" cy="1292450"/>
          </a:xfrm>
          <a:prstGeom prst="rect">
            <a:avLst/>
          </a:prstGeom>
          <a:solidFill>
            <a:schemeClr val="lt1"/>
          </a:solidFill>
          <a:ln w="254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entury Gothic"/>
              <a:ea typeface="Century Gothic"/>
              <a:cs typeface="Century Gothic"/>
              <a:sym typeface="Century Gothic"/>
            </a:endParaRPr>
          </a:p>
        </p:txBody>
      </p:sp>
      <p:sp>
        <p:nvSpPr>
          <p:cNvPr id="132" name="Google Shape;132;p4"/>
          <p:cNvSpPr/>
          <p:nvPr/>
        </p:nvSpPr>
        <p:spPr>
          <a:xfrm>
            <a:off x="4918594" y="1401330"/>
            <a:ext cx="1335819" cy="1292450"/>
          </a:xfrm>
          <a:prstGeom prst="rect">
            <a:avLst/>
          </a:prstGeom>
          <a:solidFill>
            <a:schemeClr val="lt1"/>
          </a:solidFill>
          <a:ln w="254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entury Gothic"/>
              <a:ea typeface="Century Gothic"/>
              <a:cs typeface="Century Gothic"/>
              <a:sym typeface="Century Gothic"/>
            </a:endParaRPr>
          </a:p>
        </p:txBody>
      </p:sp>
      <p:sp>
        <p:nvSpPr>
          <p:cNvPr id="133" name="Google Shape;133;p4"/>
          <p:cNvSpPr/>
          <p:nvPr/>
        </p:nvSpPr>
        <p:spPr>
          <a:xfrm>
            <a:off x="6994592" y="1401330"/>
            <a:ext cx="1335819" cy="1292450"/>
          </a:xfrm>
          <a:prstGeom prst="rect">
            <a:avLst/>
          </a:prstGeom>
          <a:solidFill>
            <a:schemeClr val="lt1"/>
          </a:solidFill>
          <a:ln w="254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entury Gothic"/>
              <a:ea typeface="Century Gothic"/>
              <a:cs typeface="Century Gothic"/>
              <a:sym typeface="Century Gothic"/>
            </a:endParaRPr>
          </a:p>
        </p:txBody>
      </p:sp>
      <p:sp>
        <p:nvSpPr>
          <p:cNvPr id="134" name="Google Shape;134;p4"/>
          <p:cNvSpPr/>
          <p:nvPr/>
        </p:nvSpPr>
        <p:spPr>
          <a:xfrm>
            <a:off x="470318" y="3902071"/>
            <a:ext cx="8678408" cy="1718596"/>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entury Gothic"/>
              <a:ea typeface="Century Gothic"/>
              <a:cs typeface="Century Gothic"/>
              <a:sym typeface="Century Gothic"/>
            </a:endParaRPr>
          </a:p>
        </p:txBody>
      </p:sp>
      <p:sp>
        <p:nvSpPr>
          <p:cNvPr id="136" name="Google Shape;136;p4"/>
          <p:cNvSpPr/>
          <p:nvPr/>
        </p:nvSpPr>
        <p:spPr>
          <a:xfrm>
            <a:off x="4038549" y="4121331"/>
            <a:ext cx="1335819" cy="1292450"/>
          </a:xfrm>
          <a:prstGeom prst="rect">
            <a:avLst/>
          </a:prstGeom>
          <a:solidFill>
            <a:schemeClr val="lt1"/>
          </a:solidFill>
          <a:ln w="254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entury Gothic"/>
              <a:ea typeface="Century Gothic"/>
              <a:cs typeface="Century Gothic"/>
              <a:sym typeface="Century Gothic"/>
            </a:endParaRPr>
          </a:p>
        </p:txBody>
      </p:sp>
      <p:sp>
        <p:nvSpPr>
          <p:cNvPr id="137" name="Google Shape;137;p4"/>
          <p:cNvSpPr/>
          <p:nvPr/>
        </p:nvSpPr>
        <p:spPr>
          <a:xfrm>
            <a:off x="6114547" y="4121331"/>
            <a:ext cx="1335819" cy="1292450"/>
          </a:xfrm>
          <a:prstGeom prst="rect">
            <a:avLst/>
          </a:prstGeom>
          <a:solidFill>
            <a:schemeClr val="lt1"/>
          </a:solidFill>
          <a:ln w="254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entury Gothic"/>
              <a:ea typeface="Century Gothic"/>
              <a:cs typeface="Century Gothic"/>
              <a:sym typeface="Century Gothic"/>
            </a:endParaRPr>
          </a:p>
        </p:txBody>
      </p:sp>
      <p:sp>
        <p:nvSpPr>
          <p:cNvPr id="138" name="Google Shape;138;p4"/>
          <p:cNvSpPr txBox="1"/>
          <p:nvPr/>
        </p:nvSpPr>
        <p:spPr>
          <a:xfrm>
            <a:off x="2467151" y="3030431"/>
            <a:ext cx="2092051" cy="738623"/>
          </a:xfrm>
          <a:prstGeom prst="rect">
            <a:avLst/>
          </a:prstGeom>
          <a:noFill/>
          <a:ln>
            <a:noFill/>
          </a:ln>
        </p:spPr>
        <p:txBody>
          <a:bodyPr spcFirstLastPara="1" wrap="square" lIns="91425" tIns="45700" rIns="91425" bIns="45700" anchor="t" anchorCtr="0">
            <a:spAutoFit/>
          </a:bodyPr>
          <a:lstStyle/>
          <a:p>
            <a:pPr algn="ctr"/>
            <a:r>
              <a:rPr lang="en-US">
                <a:solidFill>
                  <a:schemeClr val="dk1"/>
                </a:solidFill>
                <a:latin typeface="Century Gothic"/>
                <a:sym typeface="Century Gothic"/>
              </a:rPr>
              <a:t>Tomas Londono</a:t>
            </a:r>
            <a:endParaRPr lang="en-US">
              <a:solidFill>
                <a:schemeClr val="dk1"/>
              </a:solidFill>
            </a:endParaRPr>
          </a:p>
          <a:p>
            <a:pPr algn="ctr">
              <a:buSzPts val="1400"/>
            </a:pPr>
            <a:r>
              <a:rPr lang="en-US">
                <a:solidFill>
                  <a:schemeClr val="dk1"/>
                </a:solidFill>
                <a:latin typeface="Century Gothic"/>
                <a:sym typeface="Century Gothic"/>
              </a:rPr>
              <a:t>Chemical Engineering</a:t>
            </a:r>
            <a:endParaRPr lang="en-US" sz="1400" b="0" i="0" u="none" strike="noStrike" cap="none">
              <a:solidFill>
                <a:schemeClr val="dk1"/>
              </a:solidFill>
              <a:latin typeface="Arial"/>
              <a:ea typeface="Arial"/>
              <a:cs typeface="Arial"/>
              <a:sym typeface="Arial"/>
            </a:endParaRPr>
          </a:p>
          <a:p>
            <a:pPr algn="ctr"/>
            <a:r>
              <a:rPr lang="en-US">
                <a:solidFill>
                  <a:schemeClr val="dk1"/>
                </a:solidFill>
                <a:latin typeface="Century Gothic"/>
                <a:sym typeface="Century Gothic"/>
              </a:rPr>
              <a:t>Bogota, Colombia</a:t>
            </a:r>
            <a:endParaRPr lang="en-US"/>
          </a:p>
        </p:txBody>
      </p:sp>
      <p:sp>
        <p:nvSpPr>
          <p:cNvPr id="139" name="Google Shape;139;p4"/>
          <p:cNvSpPr txBox="1"/>
          <p:nvPr/>
        </p:nvSpPr>
        <p:spPr>
          <a:xfrm>
            <a:off x="4555424" y="3035772"/>
            <a:ext cx="2103296" cy="738623"/>
          </a:xfrm>
          <a:prstGeom prst="rect">
            <a:avLst/>
          </a:prstGeom>
          <a:noFill/>
          <a:ln>
            <a:noFill/>
          </a:ln>
        </p:spPr>
        <p:txBody>
          <a:bodyPr spcFirstLastPara="1" wrap="square" lIns="91425" tIns="45700" rIns="91425" bIns="45700" anchor="t" anchorCtr="0">
            <a:spAutoFit/>
          </a:bodyPr>
          <a:lstStyle/>
          <a:p>
            <a:pPr algn="ctr"/>
            <a:r>
              <a:rPr lang="en-US">
                <a:solidFill>
                  <a:schemeClr val="dk1"/>
                </a:solidFill>
                <a:latin typeface="Century Gothic"/>
              </a:rPr>
              <a:t>Vince Smith</a:t>
            </a:r>
            <a:endParaRPr lang="en-US">
              <a:solidFill>
                <a:schemeClr val="dk1"/>
              </a:solidFill>
            </a:endParaRPr>
          </a:p>
          <a:p>
            <a:pPr algn="ctr"/>
            <a:r>
              <a:rPr lang="en-US">
                <a:solidFill>
                  <a:schemeClr val="dk1"/>
                </a:solidFill>
                <a:latin typeface="Century Gothic"/>
                <a:sym typeface="Century Gothic"/>
              </a:rPr>
              <a:t>Finance</a:t>
            </a:r>
            <a:endParaRPr lang="en-US">
              <a:solidFill>
                <a:schemeClr val="dk1"/>
              </a:solidFill>
            </a:endParaRPr>
          </a:p>
          <a:p>
            <a:pPr algn="ctr">
              <a:buSzPts val="1400"/>
            </a:pPr>
            <a:r>
              <a:rPr lang="en-US">
                <a:solidFill>
                  <a:schemeClr val="dk1"/>
                </a:solidFill>
                <a:latin typeface="Century Gothic"/>
              </a:rPr>
              <a:t>Fresno, California</a:t>
            </a:r>
            <a:endParaRPr lang="en-US" sz="1400" b="0" i="0" u="none" strike="noStrike" cap="none">
              <a:solidFill>
                <a:schemeClr val="dk1"/>
              </a:solidFill>
              <a:latin typeface="Century Gothic"/>
              <a:ea typeface="Arial"/>
              <a:cs typeface="Arial"/>
            </a:endParaRPr>
          </a:p>
        </p:txBody>
      </p:sp>
      <p:sp>
        <p:nvSpPr>
          <p:cNvPr id="140" name="Google Shape;140;p4"/>
          <p:cNvSpPr txBox="1"/>
          <p:nvPr/>
        </p:nvSpPr>
        <p:spPr>
          <a:xfrm>
            <a:off x="6672557" y="3035772"/>
            <a:ext cx="1979888" cy="738664"/>
          </a:xfrm>
          <a:prstGeom prst="rect">
            <a:avLst/>
          </a:prstGeom>
          <a:noFill/>
          <a:ln>
            <a:noFill/>
          </a:ln>
        </p:spPr>
        <p:txBody>
          <a:bodyPr spcFirstLastPara="1" wrap="square" lIns="91425" tIns="45700" rIns="91425" bIns="45700" anchor="t" anchorCtr="0">
            <a:spAutoFit/>
          </a:bodyPr>
          <a:lstStyle/>
          <a:p>
            <a:pPr algn="ctr">
              <a:buSzPts val="1400"/>
            </a:pPr>
            <a:r>
              <a:rPr lang="en-US">
                <a:solidFill>
                  <a:schemeClr val="dk1"/>
                </a:solidFill>
                <a:latin typeface="Century Gothic"/>
              </a:rPr>
              <a:t>Vicente Zavala</a:t>
            </a:r>
            <a:endParaRPr lang="en-US" sz="1400" b="0" i="0" u="none" strike="noStrike" cap="none">
              <a:solidFill>
                <a:schemeClr val="dk1"/>
              </a:solidFill>
              <a:latin typeface="Century Gothic"/>
            </a:endParaRPr>
          </a:p>
          <a:p>
            <a:pPr algn="ctr">
              <a:buSzPts val="1400"/>
            </a:pPr>
            <a:r>
              <a:rPr lang="en-US">
                <a:solidFill>
                  <a:schemeClr val="dk1"/>
                </a:solidFill>
                <a:latin typeface="Century Gothic"/>
                <a:sym typeface="Century Gothic"/>
              </a:rPr>
              <a:t>Pure Mathematics</a:t>
            </a:r>
            <a:endParaRPr lang="en-US" sz="1400" b="0" i="0" u="none" strike="noStrike" cap="none">
              <a:solidFill>
                <a:schemeClr val="dk1"/>
              </a:solidFill>
              <a:latin typeface="Century Gothic"/>
              <a:sym typeface="Arial"/>
            </a:endParaRPr>
          </a:p>
          <a:p>
            <a:pPr algn="ctr"/>
            <a:r>
              <a:rPr lang="en-US">
                <a:solidFill>
                  <a:schemeClr val="dk1"/>
                </a:solidFill>
                <a:latin typeface="Century Gothic"/>
                <a:sym typeface="Century Gothic"/>
              </a:rPr>
              <a:t>Lima, Peru</a:t>
            </a:r>
            <a:endParaRPr lang="en-US">
              <a:solidFill>
                <a:schemeClr val="dk1"/>
              </a:solidFill>
            </a:endParaRPr>
          </a:p>
        </p:txBody>
      </p:sp>
      <p:sp>
        <p:nvSpPr>
          <p:cNvPr id="141" name="Google Shape;141;p4"/>
          <p:cNvSpPr txBox="1"/>
          <p:nvPr/>
        </p:nvSpPr>
        <p:spPr>
          <a:xfrm>
            <a:off x="1640517" y="5695706"/>
            <a:ext cx="1979888" cy="738664"/>
          </a:xfrm>
          <a:prstGeom prst="rect">
            <a:avLst/>
          </a:prstGeom>
          <a:noFill/>
          <a:ln>
            <a:noFill/>
          </a:ln>
        </p:spPr>
        <p:txBody>
          <a:bodyPr spcFirstLastPara="1" wrap="square" lIns="91425" tIns="45700" rIns="91425" bIns="45700" anchor="t" anchorCtr="0">
            <a:spAutoFit/>
          </a:bodyPr>
          <a:lstStyle/>
          <a:p>
            <a:pPr algn="ctr">
              <a:buSzPts val="1400"/>
            </a:pPr>
            <a:r>
              <a:rPr lang="en-US">
                <a:solidFill>
                  <a:schemeClr val="dk1"/>
                </a:solidFill>
                <a:latin typeface="Century Gothic"/>
              </a:rPr>
              <a:t>Dan Huss</a:t>
            </a:r>
            <a:endParaRPr lang="en-US" sz="1400" b="0" i="0" u="none" strike="noStrike" cap="none">
              <a:solidFill>
                <a:schemeClr val="dk1"/>
              </a:solidFill>
              <a:latin typeface="Century Gothic"/>
              <a:ea typeface="Arial"/>
              <a:cs typeface="Arial"/>
            </a:endParaRPr>
          </a:p>
          <a:p>
            <a:pPr algn="ctr">
              <a:buSzPts val="1400"/>
            </a:pPr>
            <a:r>
              <a:rPr lang="en-US">
                <a:solidFill>
                  <a:schemeClr val="dk1"/>
                </a:solidFill>
                <a:latin typeface="Century Gothic"/>
              </a:rPr>
              <a:t>Computer Science</a:t>
            </a:r>
            <a:endParaRPr lang="en-US" sz="1400" b="0" i="0" u="none" strike="noStrike" cap="none">
              <a:solidFill>
                <a:schemeClr val="dk1"/>
              </a:solidFill>
              <a:latin typeface="Century Gothic"/>
              <a:ea typeface="Arial"/>
              <a:cs typeface="Arial"/>
            </a:endParaRPr>
          </a:p>
          <a:p>
            <a:pPr algn="ctr">
              <a:buSzPts val="1400"/>
            </a:pPr>
            <a:r>
              <a:rPr lang="en-US">
                <a:solidFill>
                  <a:schemeClr val="dk1"/>
                </a:solidFill>
                <a:latin typeface="Century Gothic"/>
              </a:rPr>
              <a:t>Pittsburgh, PA</a:t>
            </a:r>
            <a:endParaRPr lang="en-US" sz="1400" b="0" i="0" u="none" strike="noStrike" cap="none">
              <a:solidFill>
                <a:schemeClr val="dk1"/>
              </a:solidFill>
              <a:latin typeface="Century Gothic"/>
            </a:endParaRPr>
          </a:p>
        </p:txBody>
      </p:sp>
      <p:sp>
        <p:nvSpPr>
          <p:cNvPr id="142" name="Google Shape;142;p4"/>
          <p:cNvSpPr txBox="1"/>
          <p:nvPr/>
        </p:nvSpPr>
        <p:spPr>
          <a:xfrm>
            <a:off x="3716515" y="5695706"/>
            <a:ext cx="1979888" cy="738664"/>
          </a:xfrm>
          <a:prstGeom prst="rect">
            <a:avLst/>
          </a:prstGeom>
          <a:noFill/>
          <a:ln>
            <a:noFill/>
          </a:ln>
        </p:spPr>
        <p:txBody>
          <a:bodyPr spcFirstLastPara="1" wrap="square" lIns="91425" tIns="45700" rIns="91425" bIns="45700" anchor="t" anchorCtr="0">
            <a:spAutoFit/>
          </a:bodyPr>
          <a:lstStyle/>
          <a:p>
            <a:pPr algn="ctr">
              <a:buSzPts val="1400"/>
            </a:pPr>
            <a:r>
              <a:rPr lang="en-US">
                <a:solidFill>
                  <a:schemeClr val="dk1"/>
                </a:solidFill>
                <a:latin typeface="Century Gothic"/>
                <a:sym typeface="Century Gothic"/>
              </a:rPr>
              <a:t>Yohannes Mariam</a:t>
            </a:r>
            <a:endParaRPr lang="en-US" sz="1400" b="0" i="0" u="none" strike="noStrike" cap="none">
              <a:solidFill>
                <a:srgbClr val="000000"/>
              </a:solidFill>
              <a:latin typeface="Arial"/>
              <a:ea typeface="Arial"/>
              <a:cs typeface="Arial"/>
              <a:sym typeface="Arial"/>
            </a:endParaRPr>
          </a:p>
          <a:p>
            <a:pPr algn="ctr">
              <a:buSzPts val="1400"/>
            </a:pPr>
            <a:r>
              <a:rPr lang="en-US">
                <a:solidFill>
                  <a:schemeClr val="dk1"/>
                </a:solidFill>
                <a:latin typeface="Century Gothic"/>
                <a:sym typeface="Century Gothic"/>
              </a:rPr>
              <a:t>Computer Science</a:t>
            </a:r>
            <a:endParaRPr lang="en-US" sz="1400" b="0" i="0" u="none" strike="noStrike" cap="none">
              <a:solidFill>
                <a:srgbClr val="000000"/>
              </a:solidFill>
              <a:latin typeface="Arial"/>
              <a:ea typeface="Arial"/>
              <a:cs typeface="Arial"/>
            </a:endParaRPr>
          </a:p>
          <a:p>
            <a:pPr algn="ctr">
              <a:buSzPts val="1400"/>
            </a:pPr>
            <a:r>
              <a:rPr lang="en-US">
                <a:solidFill>
                  <a:schemeClr val="dk1"/>
                </a:solidFill>
                <a:latin typeface="Century Gothic"/>
                <a:sym typeface="Century Gothic"/>
              </a:rPr>
              <a:t>Potomac, Maryland</a:t>
            </a:r>
            <a:endParaRPr lang="en-US" sz="1400" b="0" i="0" u="none" strike="noStrike" cap="none">
              <a:solidFill>
                <a:schemeClr val="dk1"/>
              </a:solidFill>
              <a:latin typeface="Arial"/>
              <a:ea typeface="Arial"/>
              <a:cs typeface="Arial"/>
              <a:sym typeface="Arial"/>
            </a:endParaRPr>
          </a:p>
        </p:txBody>
      </p:sp>
      <p:sp>
        <p:nvSpPr>
          <p:cNvPr id="143" name="Google Shape;143;p4"/>
          <p:cNvSpPr txBox="1"/>
          <p:nvPr/>
        </p:nvSpPr>
        <p:spPr>
          <a:xfrm>
            <a:off x="5792512" y="5695706"/>
            <a:ext cx="2167939" cy="738623"/>
          </a:xfrm>
          <a:prstGeom prst="rect">
            <a:avLst/>
          </a:prstGeom>
          <a:noFill/>
          <a:ln>
            <a:noFill/>
          </a:ln>
        </p:spPr>
        <p:txBody>
          <a:bodyPr spcFirstLastPara="1" wrap="square" lIns="91425" tIns="45700" rIns="91425" bIns="45700" anchor="t" anchorCtr="0">
            <a:spAutoFit/>
          </a:bodyPr>
          <a:lstStyle/>
          <a:p>
            <a:pPr algn="ctr"/>
            <a:r>
              <a:rPr lang="en-US">
                <a:solidFill>
                  <a:schemeClr val="dk1"/>
                </a:solidFill>
                <a:latin typeface="Century Gothic"/>
                <a:sym typeface="Century Gothic"/>
              </a:rPr>
              <a:t>Braeden Smith</a:t>
            </a:r>
            <a:endParaRPr lang="en-US">
              <a:solidFill>
                <a:schemeClr val="dk1"/>
              </a:solidFill>
            </a:endParaRPr>
          </a:p>
          <a:p>
            <a:pPr algn="ctr">
              <a:buSzPts val="1400"/>
            </a:pPr>
            <a:r>
              <a:rPr lang="en-US">
                <a:solidFill>
                  <a:schemeClr val="dk1"/>
                </a:solidFill>
                <a:latin typeface="Century Gothic"/>
                <a:sym typeface="Century Gothic"/>
              </a:rPr>
              <a:t>Chemical Engineering</a:t>
            </a:r>
            <a:endParaRPr lang="en-US" sz="1400" b="0" i="0" u="none" strike="noStrike" cap="none">
              <a:solidFill>
                <a:schemeClr val="dk1"/>
              </a:solidFill>
              <a:latin typeface="Arial"/>
              <a:ea typeface="Arial"/>
              <a:cs typeface="Arial"/>
              <a:sym typeface="Arial"/>
            </a:endParaRPr>
          </a:p>
          <a:p>
            <a:pPr algn="ctr">
              <a:buSzPts val="1400"/>
            </a:pPr>
            <a:r>
              <a:rPr lang="en-US">
                <a:solidFill>
                  <a:schemeClr val="dk1"/>
                </a:solidFill>
                <a:latin typeface="Century Gothic"/>
              </a:rPr>
              <a:t>Frederick Maryland</a:t>
            </a:r>
            <a:endParaRPr lang="en-US" sz="1400" b="0" i="0" u="none" strike="noStrike" cap="none">
              <a:solidFill>
                <a:schemeClr val="dk1"/>
              </a:solidFill>
              <a:latin typeface="Century Gothic"/>
            </a:endParaRPr>
          </a:p>
        </p:txBody>
      </p:sp>
      <p:sp>
        <p:nvSpPr>
          <p:cNvPr id="144" name="Google Shape;144;p4"/>
          <p:cNvSpPr txBox="1"/>
          <p:nvPr/>
        </p:nvSpPr>
        <p:spPr>
          <a:xfrm>
            <a:off x="439838" y="3029464"/>
            <a:ext cx="1979888" cy="738664"/>
          </a:xfrm>
          <a:prstGeom prst="rect">
            <a:avLst/>
          </a:prstGeom>
          <a:noFill/>
          <a:ln>
            <a:noFill/>
          </a:ln>
        </p:spPr>
        <p:txBody>
          <a:bodyPr spcFirstLastPara="1" wrap="square" lIns="91425" tIns="45700" rIns="91425" bIns="45700" anchor="t" anchorCtr="0">
            <a:spAutoFit/>
          </a:bodyPr>
          <a:lstStyle/>
          <a:p>
            <a:pPr algn="ctr"/>
            <a:r>
              <a:rPr lang="en-US">
                <a:solidFill>
                  <a:schemeClr val="dk1"/>
                </a:solidFill>
                <a:latin typeface="Century Gothic"/>
                <a:sym typeface="Century Gothic"/>
              </a:rPr>
              <a:t>Avery Hsu</a:t>
            </a:r>
            <a:endParaRPr lang="en-US">
              <a:solidFill>
                <a:schemeClr val="dk1"/>
              </a:solidFill>
            </a:endParaRPr>
          </a:p>
          <a:p>
            <a:pPr algn="ctr">
              <a:buSzPts val="1400"/>
            </a:pPr>
            <a:r>
              <a:rPr lang="en-US">
                <a:solidFill>
                  <a:schemeClr val="dk1"/>
                </a:solidFill>
                <a:latin typeface="Century Gothic"/>
                <a:sym typeface="Century Gothic"/>
              </a:rPr>
              <a:t>Biological Sciences</a:t>
            </a:r>
            <a:endParaRPr lang="en-US" sz="1400" b="0" i="0" u="none" strike="noStrike" cap="none">
              <a:solidFill>
                <a:schemeClr val="dk1"/>
              </a:solidFill>
              <a:latin typeface="Arial"/>
              <a:ea typeface="Arial"/>
              <a:cs typeface="Arial"/>
              <a:sym typeface="Arial"/>
            </a:endParaRPr>
          </a:p>
          <a:p>
            <a:pPr algn="ctr"/>
            <a:r>
              <a:rPr lang="en-US">
                <a:solidFill>
                  <a:schemeClr val="dk1"/>
                </a:solidFill>
                <a:latin typeface="Century Gothic"/>
                <a:sym typeface="Century Gothic"/>
              </a:rPr>
              <a:t>Austin, Texas</a:t>
            </a:r>
            <a:endParaRPr lang="en-US">
              <a:solidFill>
                <a:schemeClr val="dk1"/>
              </a:solidFill>
              <a:latin typeface="Century Gothic"/>
            </a:endParaRPr>
          </a:p>
        </p:txBody>
      </p:sp>
      <p:sp>
        <p:nvSpPr>
          <p:cNvPr id="4" name="Google Shape;450;g20fd3f00fcd_0_84">
            <a:extLst>
              <a:ext uri="{FF2B5EF4-FFF2-40B4-BE49-F238E27FC236}">
                <a16:creationId xmlns:a16="http://schemas.microsoft.com/office/drawing/2014/main" id="{10645A0F-9B18-78A2-721B-4E24A21A9B3B}"/>
              </a:ext>
            </a:extLst>
          </p:cNvPr>
          <p:cNvSpPr txBox="1">
            <a:spLocks/>
          </p:cNvSpPr>
          <p:nvPr/>
        </p:nvSpPr>
        <p:spPr>
          <a:xfrm>
            <a:off x="1142400" y="161762"/>
            <a:ext cx="6859200" cy="676500"/>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lt1"/>
              </a:buClr>
              <a:buSzPts val="3000"/>
              <a:buFont typeface="Century Gothic"/>
              <a:buNone/>
              <a:defRPr sz="30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a:t>Team Introduction</a:t>
            </a:r>
          </a:p>
        </p:txBody>
      </p:sp>
      <p:pic>
        <p:nvPicPr>
          <p:cNvPr id="5" name="Picture 2" descr="Cardinal Health Logo and symbol, meaning, history, PNG">
            <a:extLst>
              <a:ext uri="{FF2B5EF4-FFF2-40B4-BE49-F238E27FC236}">
                <a16:creationId xmlns:a16="http://schemas.microsoft.com/office/drawing/2014/main" id="{DCB18CC4-786C-290D-5D1E-050916EF25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79830"/>
            <a:ext cx="1168400" cy="73491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A person with long black hair&#10;&#10;Description automatically generated">
            <a:extLst>
              <a:ext uri="{FF2B5EF4-FFF2-40B4-BE49-F238E27FC236}">
                <a16:creationId xmlns:a16="http://schemas.microsoft.com/office/drawing/2014/main" id="{345030F3-2DA1-AB79-097D-DDCD757EB21E}"/>
              </a:ext>
            </a:extLst>
          </p:cNvPr>
          <p:cNvPicPr>
            <a:picLocks noChangeAspect="1"/>
          </p:cNvPicPr>
          <p:nvPr/>
        </p:nvPicPr>
        <p:blipFill>
          <a:blip r:embed="rId4"/>
          <a:stretch>
            <a:fillRect/>
          </a:stretch>
        </p:blipFill>
        <p:spPr>
          <a:xfrm>
            <a:off x="725879" y="1369148"/>
            <a:ext cx="1401928" cy="1350490"/>
          </a:xfrm>
          <a:prstGeom prst="rect">
            <a:avLst/>
          </a:prstGeom>
        </p:spPr>
      </p:pic>
      <p:pic>
        <p:nvPicPr>
          <p:cNvPr id="2" name="Picture 1" descr="A person standing next to a tree&#10;&#10;Description automatically generated">
            <a:extLst>
              <a:ext uri="{FF2B5EF4-FFF2-40B4-BE49-F238E27FC236}">
                <a16:creationId xmlns:a16="http://schemas.microsoft.com/office/drawing/2014/main" id="{ED973D26-7E7A-1229-5455-4E8E325F66A0}"/>
              </a:ext>
            </a:extLst>
          </p:cNvPr>
          <p:cNvPicPr>
            <a:picLocks noChangeAspect="1"/>
          </p:cNvPicPr>
          <p:nvPr/>
        </p:nvPicPr>
        <p:blipFill rotWithShape="1">
          <a:blip r:embed="rId5"/>
          <a:srcRect l="32591" t="14545" r="27328" b="45968"/>
          <a:stretch/>
        </p:blipFill>
        <p:spPr>
          <a:xfrm>
            <a:off x="4861415" y="1378150"/>
            <a:ext cx="1496051" cy="1345540"/>
          </a:xfrm>
          <a:prstGeom prst="rect">
            <a:avLst/>
          </a:prstGeom>
        </p:spPr>
      </p:pic>
      <p:pic>
        <p:nvPicPr>
          <p:cNvPr id="3" name="Picture 2" descr="A group of men in white suits and sunglasses&#10;&#10;Description automatically generated">
            <a:extLst>
              <a:ext uri="{FF2B5EF4-FFF2-40B4-BE49-F238E27FC236}">
                <a16:creationId xmlns:a16="http://schemas.microsoft.com/office/drawing/2014/main" id="{C952A07C-F082-A34A-75AC-B15536C91A8D}"/>
              </a:ext>
            </a:extLst>
          </p:cNvPr>
          <p:cNvPicPr>
            <a:picLocks noChangeAspect="1"/>
          </p:cNvPicPr>
          <p:nvPr/>
        </p:nvPicPr>
        <p:blipFill rotWithShape="1">
          <a:blip r:embed="rId6"/>
          <a:srcRect l="34538" t="20221" r="-182" b="22907"/>
          <a:stretch/>
        </p:blipFill>
        <p:spPr>
          <a:xfrm>
            <a:off x="3984355" y="4050694"/>
            <a:ext cx="1437878" cy="1449373"/>
          </a:xfrm>
          <a:prstGeom prst="rect">
            <a:avLst/>
          </a:prstGeom>
        </p:spPr>
      </p:pic>
      <p:pic>
        <p:nvPicPr>
          <p:cNvPr id="7" name="Picture 6" descr="A person in a suit and bow tie&#10;&#10;Description automatically generated">
            <a:extLst>
              <a:ext uri="{FF2B5EF4-FFF2-40B4-BE49-F238E27FC236}">
                <a16:creationId xmlns:a16="http://schemas.microsoft.com/office/drawing/2014/main" id="{DD29EE9B-E4B4-90DE-F993-F9C81F22C5FD}"/>
              </a:ext>
            </a:extLst>
          </p:cNvPr>
          <p:cNvPicPr>
            <a:picLocks noChangeAspect="1"/>
          </p:cNvPicPr>
          <p:nvPr/>
        </p:nvPicPr>
        <p:blipFill rotWithShape="1">
          <a:blip r:embed="rId7"/>
          <a:srcRect l="12860" t="1177" r="13147" b="1176"/>
          <a:stretch/>
        </p:blipFill>
        <p:spPr>
          <a:xfrm>
            <a:off x="6052124" y="4051457"/>
            <a:ext cx="1477250" cy="1440772"/>
          </a:xfrm>
          <a:prstGeom prst="rect">
            <a:avLst/>
          </a:prstGeom>
        </p:spPr>
      </p:pic>
      <p:pic>
        <p:nvPicPr>
          <p:cNvPr id="8" name="Picture 7" descr="A person wearing glasses and a tie&#10;&#10;Description automatically generated">
            <a:extLst>
              <a:ext uri="{FF2B5EF4-FFF2-40B4-BE49-F238E27FC236}">
                <a16:creationId xmlns:a16="http://schemas.microsoft.com/office/drawing/2014/main" id="{795DF5D5-16A0-0344-30C9-17835F786B82}"/>
              </a:ext>
            </a:extLst>
          </p:cNvPr>
          <p:cNvPicPr>
            <a:picLocks noChangeAspect="1"/>
          </p:cNvPicPr>
          <p:nvPr/>
        </p:nvPicPr>
        <p:blipFill>
          <a:blip r:embed="rId8"/>
          <a:stretch>
            <a:fillRect/>
          </a:stretch>
        </p:blipFill>
        <p:spPr>
          <a:xfrm>
            <a:off x="1979417" y="4096431"/>
            <a:ext cx="1296927" cy="1349147"/>
          </a:xfrm>
          <a:prstGeom prst="rect">
            <a:avLst/>
          </a:prstGeom>
        </p:spPr>
      </p:pic>
      <p:pic>
        <p:nvPicPr>
          <p:cNvPr id="10" name="Picture 9" descr="A person smiling for a picture&#10;&#10;Description automatically generated">
            <a:extLst>
              <a:ext uri="{FF2B5EF4-FFF2-40B4-BE49-F238E27FC236}">
                <a16:creationId xmlns:a16="http://schemas.microsoft.com/office/drawing/2014/main" id="{BBBFED44-7F98-1EC1-A667-59B9CA9573B7}"/>
              </a:ext>
            </a:extLst>
          </p:cNvPr>
          <p:cNvPicPr>
            <a:picLocks noChangeAspect="1"/>
          </p:cNvPicPr>
          <p:nvPr/>
        </p:nvPicPr>
        <p:blipFill>
          <a:blip r:embed="rId9"/>
          <a:stretch>
            <a:fillRect/>
          </a:stretch>
        </p:blipFill>
        <p:spPr>
          <a:xfrm>
            <a:off x="6972300" y="1371600"/>
            <a:ext cx="1396093" cy="1392011"/>
          </a:xfrm>
          <a:prstGeom prst="rect">
            <a:avLst/>
          </a:prstGeom>
        </p:spPr>
      </p:pic>
      <p:pic>
        <p:nvPicPr>
          <p:cNvPr id="9" name="Picture 8" descr="A person in a green jacket&#10;&#10;Description automatically generated">
            <a:extLst>
              <a:ext uri="{FF2B5EF4-FFF2-40B4-BE49-F238E27FC236}">
                <a16:creationId xmlns:a16="http://schemas.microsoft.com/office/drawing/2014/main" id="{7DA02D43-319A-0DF8-1F32-9D651AC20D84}"/>
              </a:ext>
            </a:extLst>
          </p:cNvPr>
          <p:cNvPicPr>
            <a:picLocks noChangeAspect="1"/>
          </p:cNvPicPr>
          <p:nvPr/>
        </p:nvPicPr>
        <p:blipFill rotWithShape="1">
          <a:blip r:embed="rId10"/>
          <a:srcRect t="10930" r="11419" b="29767"/>
          <a:stretch/>
        </p:blipFill>
        <p:spPr>
          <a:xfrm>
            <a:off x="2829501" y="1398718"/>
            <a:ext cx="1370277" cy="136433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EB28EB-D0B0-B44B-59E5-D79D43E48D34}"/>
              </a:ext>
            </a:extLst>
          </p:cNvPr>
          <p:cNvSpPr>
            <a:spLocks noGrp="1"/>
          </p:cNvSpPr>
          <p:nvPr>
            <p:ph type="title"/>
          </p:nvPr>
        </p:nvSpPr>
        <p:spPr/>
        <p:txBody>
          <a:bodyPr>
            <a:normAutofit fontScale="90000"/>
          </a:bodyPr>
          <a:lstStyle/>
          <a:p>
            <a:r>
              <a:rPr lang="en-US"/>
              <a:t>Cardinal Health Introduction</a:t>
            </a:r>
          </a:p>
        </p:txBody>
      </p:sp>
    </p:spTree>
    <p:extLst>
      <p:ext uri="{BB962C8B-B14F-4D97-AF65-F5344CB8AC3E}">
        <p14:creationId xmlns:p14="http://schemas.microsoft.com/office/powerpoint/2010/main" val="26088477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FBC2C50B-3C04-9C4D-AC50-36A8362652B5}"/>
              </a:ext>
            </a:extLst>
          </p:cNvPr>
          <p:cNvSpPr/>
          <p:nvPr/>
        </p:nvSpPr>
        <p:spPr>
          <a:xfrm>
            <a:off x="1713855" y="2157521"/>
            <a:ext cx="6746810" cy="421076"/>
          </a:xfrm>
          <a:prstGeom prst="rect">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2000" b="0" i="0" u="none" strike="noStrike" kern="1200" cap="none" spc="0" normalizeH="0" baseline="0" noProof="0">
                <a:ln>
                  <a:noFill/>
                </a:ln>
                <a:solidFill>
                  <a:schemeClr val="bg1"/>
                </a:solidFill>
                <a:effectLst/>
                <a:uLnTx/>
                <a:uFillTx/>
                <a:latin typeface="Century Gothic" panose="020B0502020202020204" pitchFamily="34" charset="0"/>
                <a:cs typeface="Times New Roman" panose="02020603050405020304" pitchFamily="18" charset="0"/>
              </a:rPr>
              <a:t>1. Executive Overview</a:t>
            </a:r>
            <a:endParaRPr kumimoji="1" lang="zh-CN" altLang="en-US" sz="2000" b="0" i="0" u="none" strike="noStrike" kern="1200" cap="none" spc="0" normalizeH="0" baseline="0" noProof="0">
              <a:ln>
                <a:noFill/>
              </a:ln>
              <a:solidFill>
                <a:schemeClr val="bg1"/>
              </a:solidFill>
              <a:effectLst/>
              <a:uLnTx/>
              <a:uFillTx/>
              <a:latin typeface="Century Gothic" panose="020B0502020202020204" pitchFamily="34" charset="0"/>
              <a:cs typeface="Times New Roman" panose="02020603050405020304" pitchFamily="18" charset="0"/>
            </a:endParaRPr>
          </a:p>
        </p:txBody>
      </p:sp>
      <p:sp>
        <p:nvSpPr>
          <p:cNvPr id="27" name="Slide Number Placeholder 2">
            <a:extLst>
              <a:ext uri="{FF2B5EF4-FFF2-40B4-BE49-F238E27FC236}">
                <a16:creationId xmlns:a16="http://schemas.microsoft.com/office/drawing/2014/main" id="{FB5A0AF7-B735-974C-B018-D8CC086576F2}"/>
              </a:ext>
            </a:extLst>
          </p:cNvPr>
          <p:cNvSpPr txBox="1">
            <a:spLocks/>
          </p:cNvSpPr>
          <p:nvPr/>
        </p:nvSpPr>
        <p:spPr>
          <a:xfrm>
            <a:off x="8366731" y="7134698"/>
            <a:ext cx="400922" cy="2286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Aft>
                <a:spcPts val="600"/>
              </a:spcAft>
            </a:pPr>
            <a:fld id="{00000000-1234-1234-1234-123412341234}" type="slidenum">
              <a:rPr lang="en-US" sz="1000" smtClean="0">
                <a:latin typeface="Trebuchet MS" panose="020B0603020202020204" pitchFamily="34" charset="0"/>
                <a:cs typeface="Times New Roman" panose="02020603050405020304" pitchFamily="18" charset="0"/>
              </a:rPr>
              <a:pPr algn="ctr">
                <a:spcAft>
                  <a:spcPts val="600"/>
                </a:spcAft>
              </a:pPr>
              <a:t>5</a:t>
            </a:fld>
            <a:endParaRPr lang="en-US" sz="1000">
              <a:latin typeface="Trebuchet MS" panose="020B0603020202020204" pitchFamily="34" charset="0"/>
              <a:cs typeface="Times New Roman" panose="02020603050405020304" pitchFamily="18" charset="0"/>
            </a:endParaRPr>
          </a:p>
        </p:txBody>
      </p:sp>
      <p:pic>
        <p:nvPicPr>
          <p:cNvPr id="3" name="Picture 2">
            <a:extLst>
              <a:ext uri="{FF2B5EF4-FFF2-40B4-BE49-F238E27FC236}">
                <a16:creationId xmlns:a16="http://schemas.microsoft.com/office/drawing/2014/main" id="{30AB4980-3895-06B7-CEB9-7FD42DAD9F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500" y="419974"/>
            <a:ext cx="3429000" cy="1254920"/>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4">
            <a:extLst>
              <a:ext uri="{FF2B5EF4-FFF2-40B4-BE49-F238E27FC236}">
                <a16:creationId xmlns:a16="http://schemas.microsoft.com/office/drawing/2014/main" id="{7967DA06-7E78-8D6A-E066-5D21FDD407F1}"/>
              </a:ext>
            </a:extLst>
          </p:cNvPr>
          <p:cNvSpPr/>
          <p:nvPr/>
        </p:nvSpPr>
        <p:spPr>
          <a:xfrm>
            <a:off x="1713855" y="4023038"/>
            <a:ext cx="6746810" cy="421076"/>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2000" b="0" i="0" u="none" strike="noStrike" kern="1200" cap="none" spc="0" normalizeH="0" baseline="0" noProof="0">
                <a:ln>
                  <a:noFill/>
                </a:ln>
                <a:solidFill>
                  <a:schemeClr val="tx1"/>
                </a:solidFill>
                <a:effectLst/>
                <a:uLnTx/>
                <a:uFillTx/>
                <a:latin typeface="Century Gothic" panose="020B0502020202020204" pitchFamily="34" charset="0"/>
                <a:cs typeface="Times New Roman" panose="02020603050405020304" pitchFamily="18" charset="0"/>
              </a:rPr>
              <a:t>4. Conclusion</a:t>
            </a:r>
            <a:endParaRPr kumimoji="1" lang="zh-CN" altLang="en-US" sz="2000" b="0" i="0" u="none" strike="noStrike" kern="1200" cap="none" spc="0" normalizeH="0" baseline="0" noProof="0">
              <a:ln>
                <a:noFill/>
              </a:ln>
              <a:solidFill>
                <a:schemeClr val="tx1"/>
              </a:solidFill>
              <a:effectLst/>
              <a:uLnTx/>
              <a:uFillTx/>
              <a:latin typeface="Century Gothic" panose="020B0502020202020204" pitchFamily="34" charset="0"/>
              <a:cs typeface="Times New Roman" panose="02020603050405020304" pitchFamily="18" charset="0"/>
            </a:endParaRPr>
          </a:p>
        </p:txBody>
      </p:sp>
      <p:sp>
        <p:nvSpPr>
          <p:cNvPr id="9" name="矩形 4">
            <a:extLst>
              <a:ext uri="{FF2B5EF4-FFF2-40B4-BE49-F238E27FC236}">
                <a16:creationId xmlns:a16="http://schemas.microsoft.com/office/drawing/2014/main" id="{DF6EBEDB-F710-93CB-5DE6-D08912DBE7CE}"/>
              </a:ext>
            </a:extLst>
          </p:cNvPr>
          <p:cNvSpPr/>
          <p:nvPr/>
        </p:nvSpPr>
        <p:spPr>
          <a:xfrm>
            <a:off x="1713855" y="2779360"/>
            <a:ext cx="6746810" cy="421076"/>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2000" kern="1200">
                <a:solidFill>
                  <a:schemeClr val="tx1"/>
                </a:solidFill>
                <a:latin typeface="Century Gothic" panose="020B0502020202020204" pitchFamily="34" charset="0"/>
                <a:cs typeface="Times New Roman" panose="02020603050405020304" pitchFamily="18" charset="0"/>
              </a:rPr>
              <a:t>2. Targeting Tool</a:t>
            </a:r>
            <a:endParaRPr kumimoji="1" lang="zh-CN" altLang="en-US" sz="2000" b="0" i="0" u="none" strike="noStrike" kern="1200" cap="none" spc="0" normalizeH="0" baseline="0" noProof="0">
              <a:ln>
                <a:noFill/>
              </a:ln>
              <a:solidFill>
                <a:schemeClr val="tx1"/>
              </a:solidFill>
              <a:effectLst/>
              <a:uLnTx/>
              <a:uFillTx/>
              <a:latin typeface="Century Gothic" panose="020B0502020202020204" pitchFamily="34" charset="0"/>
              <a:cs typeface="Times New Roman" panose="02020603050405020304" pitchFamily="18" charset="0"/>
            </a:endParaRPr>
          </a:p>
        </p:txBody>
      </p:sp>
      <p:sp>
        <p:nvSpPr>
          <p:cNvPr id="10" name="矩形 4">
            <a:extLst>
              <a:ext uri="{FF2B5EF4-FFF2-40B4-BE49-F238E27FC236}">
                <a16:creationId xmlns:a16="http://schemas.microsoft.com/office/drawing/2014/main" id="{D8432A87-B084-711D-1C11-191EAE1F4DBA}"/>
              </a:ext>
            </a:extLst>
          </p:cNvPr>
          <p:cNvSpPr/>
          <p:nvPr/>
        </p:nvSpPr>
        <p:spPr>
          <a:xfrm>
            <a:off x="1713855" y="3401199"/>
            <a:ext cx="6746810" cy="421076"/>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2000" b="0" i="0" u="none" strike="noStrike" kern="1200" cap="none" spc="0" normalizeH="0" baseline="0" noProof="0">
                <a:ln>
                  <a:noFill/>
                </a:ln>
                <a:solidFill>
                  <a:schemeClr val="tx1"/>
                </a:solidFill>
                <a:effectLst/>
                <a:uLnTx/>
                <a:uFillTx/>
                <a:latin typeface="Century Gothic" panose="020B0502020202020204" pitchFamily="34" charset="0"/>
                <a:cs typeface="Times New Roman" panose="02020603050405020304" pitchFamily="18" charset="0"/>
              </a:rPr>
              <a:t>3. Commercialization Plan</a:t>
            </a:r>
            <a:endParaRPr kumimoji="1" lang="zh-CN" altLang="en-US" sz="2000" b="0" i="0" u="none" strike="noStrike" kern="1200" cap="none" spc="0" normalizeH="0" baseline="0" noProof="0">
              <a:ln>
                <a:noFill/>
              </a:ln>
              <a:solidFill>
                <a:schemeClr val="tx1"/>
              </a:solidFill>
              <a:effectLst/>
              <a:uLnTx/>
              <a:uFillTx/>
              <a:latin typeface="Century Gothic" panose="020B0502020202020204" pitchFamily="34" charset="0"/>
              <a:cs typeface="Times New Roman" panose="02020603050405020304" pitchFamily="18" charset="0"/>
            </a:endParaRPr>
          </a:p>
        </p:txBody>
      </p:sp>
      <p:sp>
        <p:nvSpPr>
          <p:cNvPr id="11" name="矩形 4">
            <a:extLst>
              <a:ext uri="{FF2B5EF4-FFF2-40B4-BE49-F238E27FC236}">
                <a16:creationId xmlns:a16="http://schemas.microsoft.com/office/drawing/2014/main" id="{997C3E9B-B44B-20D4-4659-15DEF87E2399}"/>
              </a:ext>
            </a:extLst>
          </p:cNvPr>
          <p:cNvSpPr/>
          <p:nvPr/>
        </p:nvSpPr>
        <p:spPr>
          <a:xfrm>
            <a:off x="1713855" y="4644878"/>
            <a:ext cx="6746810" cy="421076"/>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2000" b="0" i="0" u="none" strike="noStrike" kern="1200" cap="none" spc="0" normalizeH="0" baseline="0" noProof="0">
                <a:ln>
                  <a:noFill/>
                </a:ln>
                <a:solidFill>
                  <a:schemeClr val="tx1"/>
                </a:solidFill>
                <a:effectLst/>
                <a:uLnTx/>
                <a:uFillTx/>
                <a:latin typeface="Century Gothic" panose="020B0502020202020204" pitchFamily="34" charset="0"/>
                <a:cs typeface="Times New Roman" panose="02020603050405020304" pitchFamily="18" charset="0"/>
              </a:rPr>
              <a:t>5. Q&amp;A</a:t>
            </a:r>
            <a:endParaRPr kumimoji="1" lang="zh-CN" altLang="en-US" sz="2000" b="0" i="0" u="none" strike="noStrike" kern="1200" cap="none" spc="0" normalizeH="0" baseline="0" noProof="0">
              <a:ln>
                <a:noFill/>
              </a:ln>
              <a:solidFill>
                <a:schemeClr val="tx1"/>
              </a:solidFill>
              <a:effectLst/>
              <a:uLnTx/>
              <a:uFillTx/>
              <a:latin typeface="Century Gothic" panose="020B0502020202020204" pitchFamily="34" charset="0"/>
              <a:cs typeface="Times New Roman" panose="02020603050405020304" pitchFamily="18" charset="0"/>
            </a:endParaRPr>
          </a:p>
        </p:txBody>
      </p:sp>
    </p:spTree>
    <p:extLst>
      <p:ext uri="{BB962C8B-B14F-4D97-AF65-F5344CB8AC3E}">
        <p14:creationId xmlns:p14="http://schemas.microsoft.com/office/powerpoint/2010/main" val="34149190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Google Shape;354;p5"/>
          <p:cNvSpPr/>
          <p:nvPr/>
        </p:nvSpPr>
        <p:spPr>
          <a:xfrm rot="-5400000" flipH="1">
            <a:off x="-317252" y="1728791"/>
            <a:ext cx="1271131" cy="385500"/>
          </a:xfrm>
          <a:prstGeom prst="rect">
            <a:avLst/>
          </a:prstGeom>
          <a:noFill/>
          <a:ln w="19050" cap="flat" cmpd="sng">
            <a:solidFill>
              <a:srgbClr val="01163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Century Gothic" panose="020B0502020202020204" pitchFamily="34" charset="0"/>
                <a:ea typeface="Century Gothic"/>
                <a:cs typeface="Century Gothic"/>
                <a:sym typeface="Century Gothic"/>
              </a:rPr>
              <a:t>Goals</a:t>
            </a:r>
            <a:endParaRPr sz="1400" b="0" i="0" u="none" strike="noStrike" cap="none">
              <a:solidFill>
                <a:srgbClr val="000000"/>
              </a:solidFill>
              <a:latin typeface="Century Gothic" panose="020B0502020202020204" pitchFamily="34" charset="0"/>
              <a:sym typeface="Arial"/>
            </a:endParaRPr>
          </a:p>
        </p:txBody>
      </p:sp>
      <p:sp>
        <p:nvSpPr>
          <p:cNvPr id="356" name="Google Shape;356;p5"/>
          <p:cNvSpPr/>
          <p:nvPr/>
        </p:nvSpPr>
        <p:spPr>
          <a:xfrm rot="-5400000" flipH="1">
            <a:off x="-569037" y="3790079"/>
            <a:ext cx="1773202" cy="384000"/>
          </a:xfrm>
          <a:prstGeom prst="rect">
            <a:avLst/>
          </a:prstGeom>
          <a:noFill/>
          <a:ln w="19050" cap="flat" cmpd="sng">
            <a:solidFill>
              <a:srgbClr val="01163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Century Gothic" panose="020B0502020202020204" pitchFamily="34" charset="0"/>
                <a:ea typeface="Century Gothic"/>
                <a:cs typeface="Century Gothic"/>
                <a:sym typeface="Century Gothic"/>
              </a:rPr>
              <a:t>Solution</a:t>
            </a:r>
            <a:endParaRPr sz="1400" b="0" i="0" u="none" strike="noStrike" cap="none">
              <a:solidFill>
                <a:srgbClr val="000000"/>
              </a:solidFill>
              <a:latin typeface="Century Gothic" panose="020B0502020202020204" pitchFamily="34" charset="0"/>
              <a:sym typeface="Arial"/>
            </a:endParaRPr>
          </a:p>
        </p:txBody>
      </p:sp>
      <p:grpSp>
        <p:nvGrpSpPr>
          <p:cNvPr id="357" name="Google Shape;357;p5"/>
          <p:cNvGrpSpPr/>
          <p:nvPr/>
        </p:nvGrpSpPr>
        <p:grpSpPr>
          <a:xfrm>
            <a:off x="628045" y="1285975"/>
            <a:ext cx="2474678" cy="1271131"/>
            <a:chOff x="627887" y="3656518"/>
            <a:chExt cx="1886713" cy="1271131"/>
          </a:xfrm>
        </p:grpSpPr>
        <p:sp>
          <p:nvSpPr>
            <p:cNvPr id="358" name="Google Shape;358;p5"/>
            <p:cNvSpPr/>
            <p:nvPr/>
          </p:nvSpPr>
          <p:spPr>
            <a:xfrm>
              <a:off x="627887" y="4029149"/>
              <a:ext cx="1886700" cy="898500"/>
            </a:xfrm>
            <a:prstGeom prst="rect">
              <a:avLst/>
            </a:pr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algn="ctr"/>
              <a:r>
                <a:rPr lang="en-US" sz="1200">
                  <a:solidFill>
                    <a:srgbClr val="232323"/>
                  </a:solidFill>
                  <a:effectLst/>
                  <a:latin typeface="Century Gothic" panose="020B0502020202020204" pitchFamily="34" charset="0"/>
                </a:rPr>
                <a:t>Develop a targeting tool that can be continuously updated with information </a:t>
              </a:r>
            </a:p>
          </p:txBody>
        </p:sp>
        <p:sp>
          <p:nvSpPr>
            <p:cNvPr id="359" name="Google Shape;359;p5"/>
            <p:cNvSpPr/>
            <p:nvPr/>
          </p:nvSpPr>
          <p:spPr>
            <a:xfrm flipH="1">
              <a:off x="627900" y="3656518"/>
              <a:ext cx="1886700" cy="365700"/>
            </a:xfrm>
            <a:prstGeom prst="rect">
              <a:avLst/>
            </a:prstGeom>
            <a:solidFill>
              <a:srgbClr val="174278"/>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rgbClr val="FFFFFF"/>
                  </a:solidFill>
                  <a:latin typeface="Century Gothic" panose="020B0502020202020204" pitchFamily="34" charset="0"/>
                  <a:ea typeface="Century Gothic"/>
                  <a:cs typeface="Century Gothic"/>
                  <a:sym typeface="Century Gothic"/>
                </a:rPr>
                <a:t> Find new clients</a:t>
              </a:r>
              <a:endParaRPr sz="1400" b="1" i="0" u="none" strike="noStrike" cap="none">
                <a:solidFill>
                  <a:srgbClr val="FFFFFF"/>
                </a:solidFill>
                <a:highlight>
                  <a:srgbClr val="FFFF00"/>
                </a:highlight>
                <a:latin typeface="Century Gothic" panose="020B0502020202020204" pitchFamily="34" charset="0"/>
                <a:ea typeface="Century Gothic"/>
                <a:cs typeface="Century Gothic"/>
                <a:sym typeface="Century Gothic"/>
              </a:endParaRPr>
            </a:p>
          </p:txBody>
        </p:sp>
      </p:grpSp>
      <p:sp>
        <p:nvSpPr>
          <p:cNvPr id="360" name="Google Shape;360;p5"/>
          <p:cNvSpPr/>
          <p:nvPr/>
        </p:nvSpPr>
        <p:spPr>
          <a:xfrm rot="-5400000" flipH="1">
            <a:off x="-329745" y="5623293"/>
            <a:ext cx="1294619" cy="384000"/>
          </a:xfrm>
          <a:prstGeom prst="rect">
            <a:avLst/>
          </a:prstGeom>
          <a:noFill/>
          <a:ln w="19050" cap="flat" cmpd="sng">
            <a:solidFill>
              <a:srgbClr val="01163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Century Gothic" panose="020B0502020202020204" pitchFamily="34" charset="0"/>
                <a:ea typeface="Century Gothic"/>
                <a:cs typeface="Century Gothic"/>
                <a:sym typeface="Century Gothic"/>
              </a:rPr>
              <a:t>Next Steps</a:t>
            </a:r>
            <a:endParaRPr sz="1400" b="0" i="0" u="none" strike="noStrike" cap="none">
              <a:solidFill>
                <a:srgbClr val="000000"/>
              </a:solidFill>
              <a:latin typeface="Century Gothic" panose="020B0502020202020204" pitchFamily="34" charset="0"/>
              <a:sym typeface="Arial"/>
            </a:endParaRPr>
          </a:p>
        </p:txBody>
      </p:sp>
      <p:grpSp>
        <p:nvGrpSpPr>
          <p:cNvPr id="364" name="Google Shape;364;p5"/>
          <p:cNvGrpSpPr/>
          <p:nvPr/>
        </p:nvGrpSpPr>
        <p:grpSpPr>
          <a:xfrm>
            <a:off x="736052" y="3095477"/>
            <a:ext cx="3835860" cy="1773207"/>
            <a:chOff x="4895087" y="3656518"/>
            <a:chExt cx="1886713" cy="1271131"/>
          </a:xfrm>
        </p:grpSpPr>
        <p:sp>
          <p:nvSpPr>
            <p:cNvPr id="365" name="Google Shape;365;p5"/>
            <p:cNvSpPr/>
            <p:nvPr/>
          </p:nvSpPr>
          <p:spPr>
            <a:xfrm>
              <a:off x="4895087" y="4029149"/>
              <a:ext cx="1886700" cy="898500"/>
            </a:xfrm>
            <a:prstGeom prst="rect">
              <a:avLst/>
            </a:pr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Century Gothic"/>
                  <a:ea typeface="Century Gothic"/>
                  <a:cs typeface="Century Gothic"/>
                  <a:sym typeface="Century Gothic"/>
                </a:rPr>
                <a:t>- Provide ranking of companies that match ideal client criteria</a:t>
              </a:r>
            </a:p>
            <a:p>
              <a:pPr marL="0" marR="0" lvl="0" indent="0" algn="ctr" rtl="0">
                <a:lnSpc>
                  <a:spcPct val="100000"/>
                </a:lnSpc>
                <a:spcBef>
                  <a:spcPts val="0"/>
                </a:spcBef>
                <a:spcAft>
                  <a:spcPts val="0"/>
                </a:spcAft>
                <a:buClr>
                  <a:srgbClr val="000000"/>
                </a:buClr>
                <a:buSzPts val="1200"/>
                <a:buFont typeface="Arial"/>
                <a:buNone/>
              </a:pPr>
              <a:endParaRPr lang="en-US" sz="1200" b="0" i="0" u="none" strike="noStrike" cap="none">
                <a:solidFill>
                  <a:srgbClr val="000000"/>
                </a:solidFill>
                <a:latin typeface="Century Gothic" panose="020B0502020202020204" pitchFamily="34" charset="0"/>
                <a:ea typeface="Century Gothic"/>
                <a:cs typeface="Century Gothic"/>
                <a:sym typeface="Century Gothic"/>
              </a:endParaRPr>
            </a:p>
            <a:p>
              <a:pPr marL="0" marR="0" lvl="0" indent="0" algn="ctr" rtl="0">
                <a:lnSpc>
                  <a:spcPct val="100000"/>
                </a:lnSpc>
                <a:spcBef>
                  <a:spcPts val="0"/>
                </a:spcBef>
                <a:spcAft>
                  <a:spcPts val="0"/>
                </a:spcAft>
                <a:buClr>
                  <a:srgbClr val="000000"/>
                </a:buClr>
                <a:buSzPts val="1200"/>
                <a:buFont typeface="Arial"/>
                <a:buNone/>
              </a:pPr>
              <a:r>
                <a:rPr lang="en-US" sz="1200">
                  <a:latin typeface="Century Gothic"/>
                  <a:sym typeface="Century Gothic"/>
                </a:rPr>
                <a:t>- Easy to update, user-friendly, and interactive</a:t>
              </a:r>
              <a:endParaRPr sz="1400" b="1" i="0" u="none" strike="noStrike" cap="none">
                <a:solidFill>
                  <a:srgbClr val="000000"/>
                </a:solidFill>
                <a:latin typeface="Century Gothic"/>
                <a:sym typeface="Arial"/>
              </a:endParaRPr>
            </a:p>
          </p:txBody>
        </p:sp>
        <p:sp>
          <p:nvSpPr>
            <p:cNvPr id="366" name="Google Shape;366;p5"/>
            <p:cNvSpPr/>
            <p:nvPr/>
          </p:nvSpPr>
          <p:spPr>
            <a:xfrm flipH="1">
              <a:off x="4895100" y="3656518"/>
              <a:ext cx="1886700" cy="365700"/>
            </a:xfrm>
            <a:prstGeom prst="rect">
              <a:avLst/>
            </a:prstGeom>
            <a:solidFill>
              <a:srgbClr val="5D98E0"/>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rgbClr val="FFFFFF"/>
                  </a:solidFill>
                  <a:latin typeface="Century Gothic" panose="020B0502020202020204" pitchFamily="34" charset="0"/>
                  <a:ea typeface="Century Gothic"/>
                  <a:cs typeface="Century Gothic"/>
                  <a:sym typeface="Century Gothic"/>
                </a:rPr>
                <a:t>Targeting Tool</a:t>
              </a:r>
              <a:endParaRPr sz="1400" b="1" i="0" u="none" strike="noStrike" cap="none">
                <a:solidFill>
                  <a:srgbClr val="FFFFFF"/>
                </a:solidFill>
                <a:highlight>
                  <a:srgbClr val="FFFF00"/>
                </a:highlight>
                <a:latin typeface="Century Gothic" panose="020B0502020202020204" pitchFamily="34" charset="0"/>
                <a:ea typeface="Century Gothic"/>
                <a:cs typeface="Century Gothic"/>
                <a:sym typeface="Century Gothic"/>
              </a:endParaRPr>
            </a:p>
          </p:txBody>
        </p:sp>
      </p:grpSp>
      <p:sp>
        <p:nvSpPr>
          <p:cNvPr id="370" name="Google Shape;370;p5"/>
          <p:cNvSpPr txBox="1"/>
          <p:nvPr/>
        </p:nvSpPr>
        <p:spPr>
          <a:xfrm>
            <a:off x="735556" y="5167983"/>
            <a:ext cx="4308900" cy="3078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0" u="sng" strike="noStrike" cap="none">
                <a:solidFill>
                  <a:srgbClr val="000000"/>
                </a:solidFill>
                <a:latin typeface="Century Gothic" panose="020B0502020202020204" pitchFamily="34" charset="0"/>
                <a:ea typeface="Garamond"/>
                <a:cs typeface="Garamond"/>
                <a:sym typeface="Garamond"/>
              </a:rPr>
              <a:t>Targeting Tool</a:t>
            </a:r>
            <a:endParaRPr sz="1400" b="0" i="0" u="none" strike="noStrike" cap="none">
              <a:solidFill>
                <a:srgbClr val="000000"/>
              </a:solidFill>
              <a:latin typeface="Century Gothic" panose="020B0502020202020204" pitchFamily="34" charset="0"/>
              <a:sym typeface="Arial"/>
            </a:endParaRPr>
          </a:p>
        </p:txBody>
      </p:sp>
      <p:sp>
        <p:nvSpPr>
          <p:cNvPr id="371" name="Google Shape;371;p5"/>
          <p:cNvSpPr txBox="1"/>
          <p:nvPr/>
        </p:nvSpPr>
        <p:spPr>
          <a:xfrm>
            <a:off x="5044603" y="5167984"/>
            <a:ext cx="3760500" cy="3078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0" u="sng" strike="noStrike" cap="none">
                <a:solidFill>
                  <a:srgbClr val="000000"/>
                </a:solidFill>
                <a:latin typeface="Century Gothic" panose="020B0502020202020204" pitchFamily="34" charset="0"/>
                <a:ea typeface="Garamond"/>
                <a:cs typeface="Garamond"/>
                <a:sym typeface="Garamond"/>
              </a:rPr>
              <a:t>Commercialization Plan</a:t>
            </a:r>
            <a:endParaRPr sz="1400" b="0" i="0" u="none" strike="noStrike" cap="none">
              <a:solidFill>
                <a:srgbClr val="000000"/>
              </a:solidFill>
              <a:latin typeface="Century Gothic" panose="020B0502020202020204" pitchFamily="34" charset="0"/>
              <a:sym typeface="Arial"/>
            </a:endParaRPr>
          </a:p>
        </p:txBody>
      </p:sp>
      <p:pic>
        <p:nvPicPr>
          <p:cNvPr id="372" name="Google Shape;372;p5" descr="Badge with solid fill"/>
          <p:cNvPicPr preferRelativeResize="0"/>
          <p:nvPr/>
        </p:nvPicPr>
        <p:blipFill rotWithShape="1">
          <a:blip r:embed="rId3">
            <a:alphaModFix/>
          </a:blip>
          <a:srcRect/>
          <a:stretch/>
        </p:blipFill>
        <p:spPr>
          <a:xfrm>
            <a:off x="736053" y="6096710"/>
            <a:ext cx="365760" cy="365760"/>
          </a:xfrm>
          <a:prstGeom prst="rect">
            <a:avLst/>
          </a:prstGeom>
          <a:noFill/>
          <a:ln>
            <a:noFill/>
          </a:ln>
        </p:spPr>
      </p:pic>
      <p:pic>
        <p:nvPicPr>
          <p:cNvPr id="373" name="Google Shape;373;p5" descr="Badge 1 with solid fill"/>
          <p:cNvPicPr preferRelativeResize="0"/>
          <p:nvPr/>
        </p:nvPicPr>
        <p:blipFill rotWithShape="1">
          <a:blip r:embed="rId4">
            <a:alphaModFix/>
          </a:blip>
          <a:srcRect/>
          <a:stretch/>
        </p:blipFill>
        <p:spPr>
          <a:xfrm>
            <a:off x="736053" y="5589817"/>
            <a:ext cx="365760" cy="365760"/>
          </a:xfrm>
          <a:prstGeom prst="rect">
            <a:avLst/>
          </a:prstGeom>
          <a:noFill/>
          <a:ln>
            <a:noFill/>
          </a:ln>
        </p:spPr>
      </p:pic>
      <p:pic>
        <p:nvPicPr>
          <p:cNvPr id="374" name="Google Shape;374;p5" descr="Badge 3 with solid fill"/>
          <p:cNvPicPr preferRelativeResize="0"/>
          <p:nvPr/>
        </p:nvPicPr>
        <p:blipFill rotWithShape="1">
          <a:blip r:embed="rId5">
            <a:alphaModFix/>
          </a:blip>
          <a:srcRect/>
          <a:stretch/>
        </p:blipFill>
        <p:spPr>
          <a:xfrm>
            <a:off x="4862221" y="5550290"/>
            <a:ext cx="365760" cy="365760"/>
          </a:xfrm>
          <a:prstGeom prst="rect">
            <a:avLst/>
          </a:prstGeom>
          <a:noFill/>
          <a:ln>
            <a:noFill/>
          </a:ln>
        </p:spPr>
      </p:pic>
      <p:pic>
        <p:nvPicPr>
          <p:cNvPr id="375" name="Google Shape;375;p5" descr="Badge 4 with solid fill"/>
          <p:cNvPicPr preferRelativeResize="0"/>
          <p:nvPr/>
        </p:nvPicPr>
        <p:blipFill rotWithShape="1">
          <a:blip r:embed="rId6">
            <a:alphaModFix/>
          </a:blip>
          <a:srcRect/>
          <a:stretch/>
        </p:blipFill>
        <p:spPr>
          <a:xfrm>
            <a:off x="4862221" y="6096710"/>
            <a:ext cx="365760" cy="365760"/>
          </a:xfrm>
          <a:prstGeom prst="rect">
            <a:avLst/>
          </a:prstGeom>
          <a:noFill/>
          <a:ln>
            <a:noFill/>
          </a:ln>
        </p:spPr>
      </p:pic>
      <p:sp>
        <p:nvSpPr>
          <p:cNvPr id="377" name="Google Shape;377;p5"/>
          <p:cNvSpPr txBox="1"/>
          <p:nvPr/>
        </p:nvSpPr>
        <p:spPr>
          <a:xfrm>
            <a:off x="5227981" y="5590665"/>
            <a:ext cx="3104340" cy="276959"/>
          </a:xfrm>
          <a:prstGeom prst="rect">
            <a:avLst/>
          </a:prstGeom>
          <a:noFill/>
          <a:ln>
            <a:noFill/>
          </a:ln>
        </p:spPr>
        <p:txBody>
          <a:bodyPr spcFirstLastPara="1" wrap="square" lIns="91425" tIns="45700" rIns="91425" bIns="45700" anchor="t" anchorCtr="0">
            <a:spAutoFit/>
          </a:bodyPr>
          <a:lstStyle/>
          <a:p>
            <a:pPr>
              <a:buSzPts val="1200"/>
            </a:pPr>
            <a:r>
              <a:rPr lang="en-US" sz="1200">
                <a:latin typeface="Century Gothic"/>
                <a:sym typeface="Century Gothic"/>
              </a:rPr>
              <a:t>Gain data of reach of the marketing</a:t>
            </a:r>
            <a:endParaRPr lang="en-US" sz="1400" b="0" i="0" u="none" strike="noStrike" cap="none">
              <a:solidFill>
                <a:srgbClr val="000000"/>
              </a:solidFill>
              <a:latin typeface="Century Gothic" panose="020B0502020202020204" pitchFamily="34" charset="0"/>
              <a:sym typeface="Arial"/>
            </a:endParaRPr>
          </a:p>
        </p:txBody>
      </p:sp>
      <p:sp>
        <p:nvSpPr>
          <p:cNvPr id="378" name="Google Shape;378;p5"/>
          <p:cNvSpPr txBox="1"/>
          <p:nvPr/>
        </p:nvSpPr>
        <p:spPr>
          <a:xfrm>
            <a:off x="5227979" y="6141090"/>
            <a:ext cx="2980599" cy="276959"/>
          </a:xfrm>
          <a:prstGeom prst="rect">
            <a:avLst/>
          </a:prstGeom>
          <a:noFill/>
          <a:ln>
            <a:noFill/>
          </a:ln>
        </p:spPr>
        <p:txBody>
          <a:bodyPr spcFirstLastPara="1" wrap="square" lIns="91425" tIns="45700" rIns="91425" bIns="45700" anchor="t" anchorCtr="0">
            <a:spAutoFit/>
          </a:bodyPr>
          <a:lstStyle/>
          <a:p>
            <a:pPr>
              <a:buSzPts val="1200"/>
            </a:pPr>
            <a:r>
              <a:rPr lang="en-US" sz="1200">
                <a:latin typeface="Century Gothic"/>
              </a:rPr>
              <a:t>Cost vs effectiveness </a:t>
            </a:r>
            <a:endParaRPr lang="en-US" sz="1200" b="0" i="0" u="none" strike="noStrike" cap="none">
              <a:solidFill>
                <a:srgbClr val="000000"/>
              </a:solidFill>
              <a:latin typeface="Century Gothic" panose="020B0502020202020204" pitchFamily="34" charset="0"/>
            </a:endParaRPr>
          </a:p>
        </p:txBody>
      </p:sp>
      <p:sp>
        <p:nvSpPr>
          <p:cNvPr id="379" name="Google Shape;379;p5"/>
          <p:cNvSpPr txBox="1"/>
          <p:nvPr/>
        </p:nvSpPr>
        <p:spPr>
          <a:xfrm>
            <a:off x="1101813" y="5548519"/>
            <a:ext cx="3470100" cy="461624"/>
          </a:xfrm>
          <a:prstGeom prst="rect">
            <a:avLst/>
          </a:prstGeom>
          <a:noFill/>
          <a:ln>
            <a:noFill/>
          </a:ln>
        </p:spPr>
        <p:txBody>
          <a:bodyPr spcFirstLastPara="1" wrap="square" lIns="91425" tIns="45700" rIns="91425" bIns="45700" anchor="t" anchorCtr="0">
            <a:spAutoFit/>
          </a:bodyPr>
          <a:lstStyle/>
          <a:p>
            <a:r>
              <a:rPr lang="en-US" sz="1200">
                <a:latin typeface="Century Gothic"/>
              </a:rPr>
              <a:t>Team familiarizes with tool and how to update</a:t>
            </a:r>
          </a:p>
        </p:txBody>
      </p:sp>
      <p:sp>
        <p:nvSpPr>
          <p:cNvPr id="380" name="Google Shape;380;p5"/>
          <p:cNvSpPr txBox="1"/>
          <p:nvPr/>
        </p:nvSpPr>
        <p:spPr>
          <a:xfrm>
            <a:off x="1101813" y="6070571"/>
            <a:ext cx="3470100" cy="461624"/>
          </a:xfrm>
          <a:prstGeom prst="rect">
            <a:avLst/>
          </a:prstGeom>
          <a:noFill/>
          <a:ln>
            <a:noFill/>
          </a:ln>
        </p:spPr>
        <p:txBody>
          <a:bodyPr spcFirstLastPara="1" wrap="square" lIns="91425" tIns="45700" rIns="91425" bIns="45700" anchor="t" anchorCtr="0">
            <a:spAutoFit/>
          </a:bodyPr>
          <a:lstStyle/>
          <a:p>
            <a:r>
              <a:rPr lang="en-US" sz="1200">
                <a:latin typeface="Century Gothic"/>
              </a:rPr>
              <a:t>Test tool effectiveness compared to predetermined targets</a:t>
            </a:r>
            <a:endParaRPr lang="en-US"/>
          </a:p>
        </p:txBody>
      </p:sp>
      <p:sp>
        <p:nvSpPr>
          <p:cNvPr id="381" name="Google Shape;381;p5"/>
          <p:cNvSpPr txBox="1">
            <a:spLocks noGrp="1"/>
          </p:cNvSpPr>
          <p:nvPr>
            <p:ph type="sldNum" idx="12"/>
          </p:nvPr>
        </p:nvSpPr>
        <p:spPr>
          <a:xfrm>
            <a:off x="7873999" y="6615400"/>
            <a:ext cx="852000" cy="2463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000"/>
              <a:buFont typeface="Arial"/>
              <a:buNone/>
            </a:pPr>
            <a:fld id="{00000000-1234-1234-1234-123412341234}" type="slidenum">
              <a:rPr lang="en-US" sz="1000" b="0" i="0" u="none" strike="noStrike" cap="none">
                <a:solidFill>
                  <a:srgbClr val="000000"/>
                </a:solidFill>
                <a:latin typeface="Century Gothic" panose="020B0502020202020204" pitchFamily="34" charset="0"/>
                <a:sym typeface="Century Gothic"/>
              </a:rPr>
              <a:t>6</a:t>
            </a:fld>
            <a:endParaRPr sz="1000" b="0" i="0" u="none" strike="noStrike" cap="none">
              <a:solidFill>
                <a:srgbClr val="000000"/>
              </a:solidFill>
              <a:latin typeface="Century Gothic" panose="020B0502020202020204" pitchFamily="34" charset="0"/>
              <a:sym typeface="Century Gothic"/>
            </a:endParaRPr>
          </a:p>
        </p:txBody>
      </p:sp>
      <p:sp>
        <p:nvSpPr>
          <p:cNvPr id="382" name="Google Shape;382;p5"/>
          <p:cNvSpPr txBox="1"/>
          <p:nvPr/>
        </p:nvSpPr>
        <p:spPr>
          <a:xfrm>
            <a:off x="3405352" y="2932386"/>
            <a:ext cx="18473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entury Gothic" panose="020B0502020202020204" pitchFamily="34" charset="0"/>
              <a:sym typeface="Arial"/>
            </a:endParaRPr>
          </a:p>
        </p:txBody>
      </p:sp>
      <p:pic>
        <p:nvPicPr>
          <p:cNvPr id="2" name="Picture 2" descr="Cardinal Health Logo and symbol, meaning, history, PNG">
            <a:extLst>
              <a:ext uri="{FF2B5EF4-FFF2-40B4-BE49-F238E27FC236}">
                <a16:creationId xmlns:a16="http://schemas.microsoft.com/office/drawing/2014/main" id="{81F2187C-C3D8-0BCA-1C87-55805BB4168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79830"/>
            <a:ext cx="1168400" cy="734916"/>
          </a:xfrm>
          <a:prstGeom prst="rect">
            <a:avLst/>
          </a:prstGeom>
          <a:noFill/>
          <a:extLst>
            <a:ext uri="{909E8E84-426E-40DD-AFC4-6F175D3DCCD1}">
              <a14:hiddenFill xmlns:a14="http://schemas.microsoft.com/office/drawing/2010/main">
                <a:solidFill>
                  <a:srgbClr val="FFFFFF"/>
                </a:solidFill>
              </a14:hiddenFill>
            </a:ext>
          </a:extLst>
        </p:spPr>
      </p:pic>
      <p:sp>
        <p:nvSpPr>
          <p:cNvPr id="3" name="Google Shape;450;g20fd3f00fcd_0_84">
            <a:extLst>
              <a:ext uri="{FF2B5EF4-FFF2-40B4-BE49-F238E27FC236}">
                <a16:creationId xmlns:a16="http://schemas.microsoft.com/office/drawing/2014/main" id="{1C20FC18-41E6-1F76-B3DA-BE33AFCCAEC3}"/>
              </a:ext>
            </a:extLst>
          </p:cNvPr>
          <p:cNvSpPr txBox="1">
            <a:spLocks/>
          </p:cNvSpPr>
          <p:nvPr/>
        </p:nvSpPr>
        <p:spPr>
          <a:xfrm>
            <a:off x="1142400" y="161762"/>
            <a:ext cx="6859200" cy="676500"/>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lt1"/>
              </a:buClr>
              <a:buSzPts val="3000"/>
              <a:buFont typeface="Century Gothic"/>
              <a:buNone/>
              <a:defRPr sz="30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a:latin typeface="Century Gothic" panose="020B0502020202020204" pitchFamily="34" charset="0"/>
              </a:rPr>
              <a:t>Executive Summary</a:t>
            </a:r>
          </a:p>
        </p:txBody>
      </p:sp>
      <p:grpSp>
        <p:nvGrpSpPr>
          <p:cNvPr id="7" name="Google Shape;357;p5">
            <a:extLst>
              <a:ext uri="{FF2B5EF4-FFF2-40B4-BE49-F238E27FC236}">
                <a16:creationId xmlns:a16="http://schemas.microsoft.com/office/drawing/2014/main" id="{ED489BD7-D47D-7747-D1A0-63D5DB11197A}"/>
              </a:ext>
            </a:extLst>
          </p:cNvPr>
          <p:cNvGrpSpPr/>
          <p:nvPr/>
        </p:nvGrpSpPr>
        <p:grpSpPr>
          <a:xfrm>
            <a:off x="3439683" y="1285975"/>
            <a:ext cx="2474678" cy="1271131"/>
            <a:chOff x="627887" y="3656518"/>
            <a:chExt cx="1886713" cy="1271131"/>
          </a:xfrm>
        </p:grpSpPr>
        <p:sp>
          <p:nvSpPr>
            <p:cNvPr id="8" name="Google Shape;358;p5">
              <a:extLst>
                <a:ext uri="{FF2B5EF4-FFF2-40B4-BE49-F238E27FC236}">
                  <a16:creationId xmlns:a16="http://schemas.microsoft.com/office/drawing/2014/main" id="{D356B1B7-B308-E51F-EA8D-3EC47BB637DB}"/>
                </a:ext>
              </a:extLst>
            </p:cNvPr>
            <p:cNvSpPr/>
            <p:nvPr/>
          </p:nvSpPr>
          <p:spPr>
            <a:xfrm>
              <a:off x="627887" y="4029149"/>
              <a:ext cx="1886700" cy="898500"/>
            </a:xfrm>
            <a:prstGeom prst="rect">
              <a:avLst/>
            </a:pr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algn="ctr"/>
              <a:r>
                <a:rPr lang="en-US" sz="1200">
                  <a:solidFill>
                    <a:srgbClr val="232323"/>
                  </a:solidFill>
                  <a:latin typeface="Century Gothic" panose="020B0502020202020204" pitchFamily="34" charset="0"/>
                </a:rPr>
                <a:t>What p</a:t>
              </a:r>
              <a:r>
                <a:rPr lang="en-US" sz="1200">
                  <a:solidFill>
                    <a:srgbClr val="232323"/>
                  </a:solidFill>
                  <a:effectLst/>
                  <a:latin typeface="Century Gothic" panose="020B0502020202020204" pitchFamily="34" charset="0"/>
                </a:rPr>
                <a:t>ublications and events should Cardinal Health be sponsoring </a:t>
              </a:r>
            </a:p>
          </p:txBody>
        </p:sp>
        <p:sp>
          <p:nvSpPr>
            <p:cNvPr id="9" name="Google Shape;359;p5">
              <a:extLst>
                <a:ext uri="{FF2B5EF4-FFF2-40B4-BE49-F238E27FC236}">
                  <a16:creationId xmlns:a16="http://schemas.microsoft.com/office/drawing/2014/main" id="{EF9417C5-D794-1FDB-5FE6-FC1FEED9348F}"/>
                </a:ext>
              </a:extLst>
            </p:cNvPr>
            <p:cNvSpPr/>
            <p:nvPr/>
          </p:nvSpPr>
          <p:spPr>
            <a:xfrm flipH="1">
              <a:off x="627900" y="3656518"/>
              <a:ext cx="1886700" cy="365700"/>
            </a:xfrm>
            <a:prstGeom prst="rect">
              <a:avLst/>
            </a:prstGeom>
            <a:solidFill>
              <a:srgbClr val="174278"/>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rgbClr val="FFFFFF"/>
                  </a:solidFill>
                  <a:latin typeface="Century Gothic" panose="020B0502020202020204" pitchFamily="34" charset="0"/>
                  <a:ea typeface="Century Gothic"/>
                  <a:cs typeface="Century Gothic"/>
                  <a:sym typeface="Century Gothic"/>
                </a:rPr>
                <a:t> Marketing</a:t>
              </a:r>
              <a:endParaRPr sz="1400" b="1" i="0" u="none" strike="noStrike" cap="none">
                <a:solidFill>
                  <a:srgbClr val="FFFFFF"/>
                </a:solidFill>
                <a:highlight>
                  <a:srgbClr val="FFFF00"/>
                </a:highlight>
                <a:latin typeface="Century Gothic" panose="020B0502020202020204" pitchFamily="34" charset="0"/>
                <a:ea typeface="Century Gothic"/>
                <a:cs typeface="Century Gothic"/>
                <a:sym typeface="Century Gothic"/>
              </a:endParaRPr>
            </a:p>
          </p:txBody>
        </p:sp>
      </p:grpSp>
      <p:grpSp>
        <p:nvGrpSpPr>
          <p:cNvPr id="10" name="Google Shape;357;p5">
            <a:extLst>
              <a:ext uri="{FF2B5EF4-FFF2-40B4-BE49-F238E27FC236}">
                <a16:creationId xmlns:a16="http://schemas.microsoft.com/office/drawing/2014/main" id="{FA2CD1D0-CD8E-9B92-0717-69A6394DB20B}"/>
              </a:ext>
            </a:extLst>
          </p:cNvPr>
          <p:cNvGrpSpPr/>
          <p:nvPr/>
        </p:nvGrpSpPr>
        <p:grpSpPr>
          <a:xfrm>
            <a:off x="6251321" y="1285975"/>
            <a:ext cx="2474678" cy="1271131"/>
            <a:chOff x="627887" y="3656518"/>
            <a:chExt cx="1886713" cy="1271131"/>
          </a:xfrm>
        </p:grpSpPr>
        <p:sp>
          <p:nvSpPr>
            <p:cNvPr id="11" name="Google Shape;358;p5">
              <a:extLst>
                <a:ext uri="{FF2B5EF4-FFF2-40B4-BE49-F238E27FC236}">
                  <a16:creationId xmlns:a16="http://schemas.microsoft.com/office/drawing/2014/main" id="{EE3499C8-6DEC-8895-9DF3-E1BE01581A87}"/>
                </a:ext>
              </a:extLst>
            </p:cNvPr>
            <p:cNvSpPr/>
            <p:nvPr/>
          </p:nvSpPr>
          <p:spPr>
            <a:xfrm>
              <a:off x="627887" y="4029149"/>
              <a:ext cx="1886700" cy="898500"/>
            </a:xfrm>
            <a:prstGeom prst="rect">
              <a:avLst/>
            </a:pr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algn="ctr"/>
              <a:r>
                <a:rPr lang="en-US" sz="1200">
                  <a:solidFill>
                    <a:srgbClr val="232323"/>
                  </a:solidFill>
                  <a:latin typeface="Century Gothic" panose="020B0502020202020204" pitchFamily="34" charset="0"/>
                </a:rPr>
                <a:t>W</a:t>
              </a:r>
              <a:r>
                <a:rPr lang="en-US" sz="1200">
                  <a:solidFill>
                    <a:srgbClr val="232323"/>
                  </a:solidFill>
                  <a:effectLst/>
                  <a:latin typeface="Century Gothic" panose="020B0502020202020204" pitchFamily="34" charset="0"/>
                </a:rPr>
                <a:t>hat top competitors are doing in the market</a:t>
              </a:r>
            </a:p>
          </p:txBody>
        </p:sp>
        <p:sp>
          <p:nvSpPr>
            <p:cNvPr id="12" name="Google Shape;359;p5">
              <a:extLst>
                <a:ext uri="{FF2B5EF4-FFF2-40B4-BE49-F238E27FC236}">
                  <a16:creationId xmlns:a16="http://schemas.microsoft.com/office/drawing/2014/main" id="{BB6E79C7-5DA6-8665-1D78-5246E968AF73}"/>
                </a:ext>
              </a:extLst>
            </p:cNvPr>
            <p:cNvSpPr/>
            <p:nvPr/>
          </p:nvSpPr>
          <p:spPr>
            <a:xfrm flipH="1">
              <a:off x="627900" y="3656518"/>
              <a:ext cx="1886700" cy="365700"/>
            </a:xfrm>
            <a:prstGeom prst="rect">
              <a:avLst/>
            </a:prstGeom>
            <a:solidFill>
              <a:srgbClr val="174278"/>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rgbClr val="FFFFFF"/>
                  </a:solidFill>
                  <a:latin typeface="Century Gothic" panose="020B0502020202020204" pitchFamily="34" charset="0"/>
                  <a:ea typeface="Century Gothic"/>
                  <a:cs typeface="Century Gothic"/>
                  <a:sym typeface="Century Gothic"/>
                </a:rPr>
                <a:t> Audit</a:t>
              </a:r>
              <a:endParaRPr sz="1400" b="1" i="0" u="none" strike="noStrike" cap="none">
                <a:solidFill>
                  <a:srgbClr val="FFFFFF"/>
                </a:solidFill>
                <a:highlight>
                  <a:srgbClr val="FFFF00"/>
                </a:highlight>
                <a:latin typeface="Century Gothic" panose="020B0502020202020204" pitchFamily="34" charset="0"/>
                <a:ea typeface="Century Gothic"/>
                <a:cs typeface="Century Gothic"/>
                <a:sym typeface="Century Gothic"/>
              </a:endParaRPr>
            </a:p>
          </p:txBody>
        </p:sp>
      </p:grpSp>
      <p:grpSp>
        <p:nvGrpSpPr>
          <p:cNvPr id="13" name="Google Shape;364;p5">
            <a:extLst>
              <a:ext uri="{FF2B5EF4-FFF2-40B4-BE49-F238E27FC236}">
                <a16:creationId xmlns:a16="http://schemas.microsoft.com/office/drawing/2014/main" id="{CC40DA3C-A851-C949-D344-8510944F5D00}"/>
              </a:ext>
            </a:extLst>
          </p:cNvPr>
          <p:cNvGrpSpPr/>
          <p:nvPr/>
        </p:nvGrpSpPr>
        <p:grpSpPr>
          <a:xfrm>
            <a:off x="4800347" y="3095480"/>
            <a:ext cx="3835860" cy="1773202"/>
            <a:chOff x="4895087" y="3656518"/>
            <a:chExt cx="1886713" cy="1271131"/>
          </a:xfrm>
        </p:grpSpPr>
        <p:sp>
          <p:nvSpPr>
            <p:cNvPr id="14" name="Google Shape;365;p5">
              <a:extLst>
                <a:ext uri="{FF2B5EF4-FFF2-40B4-BE49-F238E27FC236}">
                  <a16:creationId xmlns:a16="http://schemas.microsoft.com/office/drawing/2014/main" id="{B1A1E83F-7318-8D30-22F2-3F5EF97BF064}"/>
                </a:ext>
              </a:extLst>
            </p:cNvPr>
            <p:cNvSpPr/>
            <p:nvPr/>
          </p:nvSpPr>
          <p:spPr>
            <a:xfrm>
              <a:off x="4895087" y="4029149"/>
              <a:ext cx="1886700" cy="898500"/>
            </a:xfrm>
            <a:prstGeom prst="rect">
              <a:avLst/>
            </a:pr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algn="ctr">
                <a:buSzPts val="1200"/>
              </a:pPr>
              <a:r>
                <a:rPr lang="en-US" sz="1200" b="0" i="0" u="none" strike="noStrike" cap="none">
                  <a:solidFill>
                    <a:srgbClr val="000000"/>
                  </a:solidFill>
                  <a:latin typeface="Century Gothic"/>
                  <a:ea typeface="Century Gothic"/>
                  <a:cs typeface="Century Gothic"/>
                  <a:sym typeface="Century Gothic"/>
                </a:rPr>
                <a:t>-Competition </a:t>
              </a:r>
              <a:r>
                <a:rPr lang="en-US" sz="1200">
                  <a:latin typeface="Century Gothic"/>
                  <a:ea typeface="Century Gothic"/>
                  <a:cs typeface="Century Gothic"/>
                  <a:sym typeface="Century Gothic"/>
                </a:rPr>
                <a:t>analysis </a:t>
              </a:r>
              <a:endParaRPr lang="en-US" sz="1200" b="0" i="0" u="none" strike="noStrike" cap="none">
                <a:solidFill>
                  <a:srgbClr val="000000"/>
                </a:solidFill>
                <a:latin typeface="Century Gothic" panose="020B0502020202020204" pitchFamily="34" charset="0"/>
                <a:ea typeface="Century Gothic"/>
                <a:cs typeface="Century Gothic"/>
                <a:sym typeface="Century Gothic"/>
              </a:endParaRPr>
            </a:p>
            <a:p>
              <a:pPr marL="0" marR="0" lvl="0" indent="0" algn="ctr" rtl="0">
                <a:lnSpc>
                  <a:spcPct val="100000"/>
                </a:lnSpc>
                <a:spcBef>
                  <a:spcPts val="0"/>
                </a:spcBef>
                <a:spcAft>
                  <a:spcPts val="0"/>
                </a:spcAft>
                <a:buClr>
                  <a:srgbClr val="000000"/>
                </a:buClr>
                <a:buSzPts val="1200"/>
                <a:buFont typeface="Arial"/>
                <a:buNone/>
              </a:pPr>
              <a:endParaRPr lang="en-US" sz="1200" b="0" i="0" u="none" strike="noStrike" cap="none">
                <a:solidFill>
                  <a:srgbClr val="000000"/>
                </a:solidFill>
                <a:latin typeface="Century Gothic" panose="020B0502020202020204" pitchFamily="34" charset="0"/>
                <a:ea typeface="Century Gothic"/>
                <a:cs typeface="Century Gothic"/>
                <a:sym typeface="Century Gothic"/>
              </a:endParaRPr>
            </a:p>
            <a:p>
              <a:pPr marL="0" marR="0" lvl="0" indent="0" algn="ctr" rtl="0">
                <a:lnSpc>
                  <a:spcPct val="100000"/>
                </a:lnSpc>
                <a:spcBef>
                  <a:spcPts val="0"/>
                </a:spcBef>
                <a:spcAft>
                  <a:spcPts val="0"/>
                </a:spcAft>
                <a:buClr>
                  <a:srgbClr val="000000"/>
                </a:buClr>
                <a:buSzPts val="1200"/>
                <a:buFont typeface="Arial"/>
                <a:buNone/>
              </a:pPr>
              <a:r>
                <a:rPr lang="en-US" sz="1200">
                  <a:latin typeface="Century Gothic"/>
                  <a:sym typeface="Century Gothic"/>
                </a:rPr>
                <a:t>-Physical marketing through events</a:t>
              </a:r>
              <a:endParaRPr lang="en-US" sz="1200">
                <a:latin typeface="Century Gothic"/>
              </a:endParaRPr>
            </a:p>
            <a:p>
              <a:pPr marL="0" marR="0" lvl="0" indent="0" algn="ctr" rtl="0">
                <a:lnSpc>
                  <a:spcPct val="100000"/>
                </a:lnSpc>
                <a:spcBef>
                  <a:spcPts val="0"/>
                </a:spcBef>
                <a:spcAft>
                  <a:spcPts val="0"/>
                </a:spcAft>
                <a:buClr>
                  <a:srgbClr val="000000"/>
                </a:buClr>
                <a:buSzPts val="1200"/>
                <a:buFont typeface="Arial"/>
                <a:buNone/>
              </a:pPr>
              <a:endParaRPr lang="en-US" sz="1200">
                <a:latin typeface="Century Gothic" panose="020B0502020202020204" pitchFamily="34" charset="0"/>
                <a:sym typeface="Century Gothic"/>
              </a:endParaRPr>
            </a:p>
            <a:p>
              <a:pPr marL="0" marR="0" lvl="0" indent="0" algn="ctr" rtl="0">
                <a:lnSpc>
                  <a:spcPct val="100000"/>
                </a:lnSpc>
                <a:spcBef>
                  <a:spcPts val="0"/>
                </a:spcBef>
                <a:spcAft>
                  <a:spcPts val="0"/>
                </a:spcAft>
                <a:buClr>
                  <a:srgbClr val="000000"/>
                </a:buClr>
                <a:buSzPts val="1200"/>
                <a:buFont typeface="Arial"/>
                <a:buNone/>
              </a:pPr>
              <a:r>
                <a:rPr lang="en-US" sz="1200" i="0" u="none" strike="noStrike" cap="none">
                  <a:solidFill>
                    <a:srgbClr val="000000"/>
                  </a:solidFill>
                  <a:latin typeface="Century Gothic"/>
                  <a:sym typeface="Century Gothic"/>
                </a:rPr>
                <a:t>-Digital </a:t>
              </a:r>
              <a:r>
                <a:rPr lang="en-US" sz="1200">
                  <a:latin typeface="Century Gothic"/>
                  <a:sym typeface="Century Gothic"/>
                </a:rPr>
                <a:t>marketing</a:t>
              </a:r>
              <a:r>
                <a:rPr lang="en-US" sz="1200" i="0" u="none" strike="noStrike" cap="none">
                  <a:solidFill>
                    <a:srgbClr val="000000"/>
                  </a:solidFill>
                  <a:latin typeface="Century Gothic"/>
                  <a:sym typeface="Century Gothic"/>
                </a:rPr>
                <a:t> using </a:t>
              </a:r>
              <a:r>
                <a:rPr lang="en-US" sz="1200">
                  <a:latin typeface="Century Gothic"/>
                  <a:sym typeface="Century Gothic"/>
                </a:rPr>
                <a:t>articles</a:t>
              </a:r>
              <a:r>
                <a:rPr lang="en-US" sz="1200" i="0" u="none" strike="noStrike" cap="none">
                  <a:solidFill>
                    <a:srgbClr val="000000"/>
                  </a:solidFill>
                  <a:latin typeface="Century Gothic"/>
                  <a:sym typeface="Century Gothic"/>
                </a:rPr>
                <a:t>, </a:t>
              </a:r>
              <a:r>
                <a:rPr lang="en-US" sz="1200">
                  <a:latin typeface="Century Gothic"/>
                  <a:sym typeface="Century Gothic"/>
                </a:rPr>
                <a:t>e-blasts</a:t>
              </a:r>
              <a:r>
                <a:rPr lang="en-US" sz="1200" i="0" u="none" strike="noStrike" cap="none">
                  <a:solidFill>
                    <a:srgbClr val="000000"/>
                  </a:solidFill>
                  <a:latin typeface="Century Gothic"/>
                  <a:sym typeface="Century Gothic"/>
                </a:rPr>
                <a:t> and </a:t>
              </a:r>
              <a:r>
                <a:rPr lang="en-US" sz="1200">
                  <a:latin typeface="Century Gothic"/>
                  <a:sym typeface="Century Gothic"/>
                </a:rPr>
                <a:t>social</a:t>
              </a:r>
              <a:r>
                <a:rPr lang="en-US" sz="1200" i="0" u="none" strike="noStrike" cap="none">
                  <a:solidFill>
                    <a:srgbClr val="000000"/>
                  </a:solidFill>
                  <a:latin typeface="Century Gothic"/>
                  <a:sym typeface="Century Gothic"/>
                </a:rPr>
                <a:t> </a:t>
              </a:r>
              <a:r>
                <a:rPr lang="en-US" sz="1200">
                  <a:latin typeface="Century Gothic"/>
                  <a:sym typeface="Century Gothic"/>
                </a:rPr>
                <a:t>media</a:t>
              </a:r>
              <a:endParaRPr sz="1400" i="0" u="none" strike="noStrike" cap="none">
                <a:solidFill>
                  <a:srgbClr val="000000"/>
                </a:solidFill>
                <a:latin typeface="Century Gothic"/>
                <a:sym typeface="Arial"/>
              </a:endParaRPr>
            </a:p>
          </p:txBody>
        </p:sp>
        <p:sp>
          <p:nvSpPr>
            <p:cNvPr id="15" name="Google Shape;366;p5">
              <a:extLst>
                <a:ext uri="{FF2B5EF4-FFF2-40B4-BE49-F238E27FC236}">
                  <a16:creationId xmlns:a16="http://schemas.microsoft.com/office/drawing/2014/main" id="{DAD93CAD-F652-6ED9-B433-940427FFD8F0}"/>
                </a:ext>
              </a:extLst>
            </p:cNvPr>
            <p:cNvSpPr/>
            <p:nvPr/>
          </p:nvSpPr>
          <p:spPr>
            <a:xfrm flipH="1">
              <a:off x="4895100" y="3656518"/>
              <a:ext cx="1886700" cy="365700"/>
            </a:xfrm>
            <a:prstGeom prst="rect">
              <a:avLst/>
            </a:prstGeom>
            <a:solidFill>
              <a:srgbClr val="5D98E0"/>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rgbClr val="FFFFFF"/>
                  </a:solidFill>
                  <a:latin typeface="Century Gothic" panose="020B0502020202020204" pitchFamily="34" charset="0"/>
                  <a:ea typeface="Century Gothic"/>
                  <a:cs typeface="Century Gothic"/>
                  <a:sym typeface="Century Gothic"/>
                </a:rPr>
                <a:t>Commercialization Plan</a:t>
              </a:r>
              <a:endParaRPr sz="1400" b="1" i="0" u="none" strike="noStrike" cap="none">
                <a:solidFill>
                  <a:srgbClr val="FFFFFF"/>
                </a:solidFill>
                <a:highlight>
                  <a:srgbClr val="FFFF00"/>
                </a:highlight>
                <a:latin typeface="Century Gothic" panose="020B0502020202020204" pitchFamily="34" charset="0"/>
                <a:ea typeface="Century Gothic"/>
                <a:cs typeface="Century Gothic"/>
                <a:sym typeface="Century Gothic"/>
              </a:endParaRPr>
            </a:p>
          </p:txBody>
        </p:sp>
      </p:grpSp>
      <p:cxnSp>
        <p:nvCxnSpPr>
          <p:cNvPr id="16" name="Straight Connector 15">
            <a:extLst>
              <a:ext uri="{FF2B5EF4-FFF2-40B4-BE49-F238E27FC236}">
                <a16:creationId xmlns:a16="http://schemas.microsoft.com/office/drawing/2014/main" id="{E10A70B4-C161-9BAD-39B6-E447FF036129}"/>
              </a:ext>
            </a:extLst>
          </p:cNvPr>
          <p:cNvCxnSpPr>
            <a:cxnSpLocks/>
          </p:cNvCxnSpPr>
          <p:nvPr/>
        </p:nvCxnSpPr>
        <p:spPr>
          <a:xfrm flipV="1">
            <a:off x="1865375" y="2617330"/>
            <a:ext cx="0" cy="47814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CEEC11E8-1932-6C50-722B-E06F878EA2FA}"/>
              </a:ext>
            </a:extLst>
          </p:cNvPr>
          <p:cNvCxnSpPr>
            <a:cxnSpLocks/>
            <a:endCxn id="8" idx="2"/>
          </p:cNvCxnSpPr>
          <p:nvPr/>
        </p:nvCxnSpPr>
        <p:spPr>
          <a:xfrm flipV="1">
            <a:off x="4677014" y="2557106"/>
            <a:ext cx="0" cy="29929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A5319D4-A7EC-138A-B7AE-39D2FEB314ED}"/>
              </a:ext>
            </a:extLst>
          </p:cNvPr>
          <p:cNvCxnSpPr>
            <a:cxnSpLocks/>
          </p:cNvCxnSpPr>
          <p:nvPr/>
        </p:nvCxnSpPr>
        <p:spPr>
          <a:xfrm flipV="1">
            <a:off x="7517465" y="2557106"/>
            <a:ext cx="0" cy="29929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058872F0-00B1-249C-6419-BDBE751DBBB0}"/>
              </a:ext>
            </a:extLst>
          </p:cNvPr>
          <p:cNvCxnSpPr>
            <a:cxnSpLocks/>
            <a:stCxn id="15" idx="0"/>
          </p:cNvCxnSpPr>
          <p:nvPr/>
        </p:nvCxnSpPr>
        <p:spPr>
          <a:xfrm flipV="1">
            <a:off x="6718290" y="2856403"/>
            <a:ext cx="0" cy="23907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52E92571-9282-12E7-D610-C12331659868}"/>
              </a:ext>
            </a:extLst>
          </p:cNvPr>
          <p:cNvCxnSpPr>
            <a:cxnSpLocks/>
          </p:cNvCxnSpPr>
          <p:nvPr/>
        </p:nvCxnSpPr>
        <p:spPr>
          <a:xfrm flipH="1">
            <a:off x="4686129" y="2856403"/>
            <a:ext cx="283133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068987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FBC2C50B-3C04-9C4D-AC50-36A8362652B5}"/>
              </a:ext>
            </a:extLst>
          </p:cNvPr>
          <p:cNvSpPr/>
          <p:nvPr/>
        </p:nvSpPr>
        <p:spPr>
          <a:xfrm>
            <a:off x="1713855" y="2157521"/>
            <a:ext cx="6746810" cy="421076"/>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buClrTx/>
            </a:pPr>
            <a:r>
              <a:rPr kumimoji="1" lang="en-US" altLang="zh-CN" sz="2000" kern="1200">
                <a:solidFill>
                  <a:schemeClr val="tx1"/>
                </a:solidFill>
                <a:latin typeface="Century Gothic" panose="020B0502020202020204" pitchFamily="34" charset="0"/>
                <a:cs typeface="Times New Roman" panose="02020603050405020304" pitchFamily="18" charset="0"/>
              </a:rPr>
              <a:t>1. Executive Overview</a:t>
            </a:r>
            <a:endParaRPr kumimoji="1" lang="zh-CN" altLang="en-US" sz="2000" kern="1200">
              <a:solidFill>
                <a:schemeClr val="tx1"/>
              </a:solidFill>
              <a:latin typeface="Century Gothic" panose="020B0502020202020204" pitchFamily="34" charset="0"/>
              <a:cs typeface="Times New Roman" panose="02020603050405020304" pitchFamily="18" charset="0"/>
            </a:endParaRPr>
          </a:p>
        </p:txBody>
      </p:sp>
      <p:sp>
        <p:nvSpPr>
          <p:cNvPr id="27" name="Slide Number Placeholder 2">
            <a:extLst>
              <a:ext uri="{FF2B5EF4-FFF2-40B4-BE49-F238E27FC236}">
                <a16:creationId xmlns:a16="http://schemas.microsoft.com/office/drawing/2014/main" id="{FB5A0AF7-B735-974C-B018-D8CC086576F2}"/>
              </a:ext>
            </a:extLst>
          </p:cNvPr>
          <p:cNvSpPr txBox="1">
            <a:spLocks/>
          </p:cNvSpPr>
          <p:nvPr/>
        </p:nvSpPr>
        <p:spPr>
          <a:xfrm>
            <a:off x="8366731" y="7134698"/>
            <a:ext cx="400922" cy="2286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Aft>
                <a:spcPts val="600"/>
              </a:spcAft>
            </a:pPr>
            <a:fld id="{00000000-1234-1234-1234-123412341234}" type="slidenum">
              <a:rPr lang="en-US" sz="1000" smtClean="0">
                <a:latin typeface="Trebuchet MS" panose="020B0603020202020204" pitchFamily="34" charset="0"/>
                <a:cs typeface="Times New Roman" panose="02020603050405020304" pitchFamily="18" charset="0"/>
              </a:rPr>
              <a:pPr algn="ctr">
                <a:spcAft>
                  <a:spcPts val="600"/>
                </a:spcAft>
              </a:pPr>
              <a:t>7</a:t>
            </a:fld>
            <a:endParaRPr lang="en-US" sz="1000">
              <a:latin typeface="Trebuchet MS" panose="020B0603020202020204" pitchFamily="34" charset="0"/>
              <a:cs typeface="Times New Roman" panose="02020603050405020304" pitchFamily="18" charset="0"/>
            </a:endParaRPr>
          </a:p>
        </p:txBody>
      </p:sp>
      <p:pic>
        <p:nvPicPr>
          <p:cNvPr id="3" name="Picture 2">
            <a:extLst>
              <a:ext uri="{FF2B5EF4-FFF2-40B4-BE49-F238E27FC236}">
                <a16:creationId xmlns:a16="http://schemas.microsoft.com/office/drawing/2014/main" id="{30AB4980-3895-06B7-CEB9-7FD42DAD9F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500" y="419974"/>
            <a:ext cx="3429000" cy="1254920"/>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4">
            <a:extLst>
              <a:ext uri="{FF2B5EF4-FFF2-40B4-BE49-F238E27FC236}">
                <a16:creationId xmlns:a16="http://schemas.microsoft.com/office/drawing/2014/main" id="{7967DA06-7E78-8D6A-E066-5D21FDD407F1}"/>
              </a:ext>
            </a:extLst>
          </p:cNvPr>
          <p:cNvSpPr/>
          <p:nvPr/>
        </p:nvSpPr>
        <p:spPr>
          <a:xfrm>
            <a:off x="1713855" y="4023038"/>
            <a:ext cx="6746810" cy="421076"/>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2000" b="0" i="0" u="none" strike="noStrike" kern="1200" cap="none" spc="0" normalizeH="0" baseline="0" noProof="0">
                <a:ln>
                  <a:noFill/>
                </a:ln>
                <a:solidFill>
                  <a:schemeClr val="tx1"/>
                </a:solidFill>
                <a:effectLst/>
                <a:uLnTx/>
                <a:uFillTx/>
                <a:latin typeface="Century Gothic" panose="020B0502020202020204" pitchFamily="34" charset="0"/>
                <a:cs typeface="Times New Roman" panose="02020603050405020304" pitchFamily="18" charset="0"/>
              </a:rPr>
              <a:t>4. Conclusion</a:t>
            </a:r>
            <a:endParaRPr kumimoji="1" lang="zh-CN" altLang="en-US" sz="2000" b="0" i="0" u="none" strike="noStrike" kern="1200" cap="none" spc="0" normalizeH="0" baseline="0" noProof="0">
              <a:ln>
                <a:noFill/>
              </a:ln>
              <a:solidFill>
                <a:schemeClr val="tx1"/>
              </a:solidFill>
              <a:effectLst/>
              <a:uLnTx/>
              <a:uFillTx/>
              <a:latin typeface="Century Gothic" panose="020B0502020202020204" pitchFamily="34" charset="0"/>
              <a:cs typeface="Times New Roman" panose="02020603050405020304" pitchFamily="18" charset="0"/>
            </a:endParaRPr>
          </a:p>
        </p:txBody>
      </p:sp>
      <p:sp>
        <p:nvSpPr>
          <p:cNvPr id="9" name="矩形 4">
            <a:extLst>
              <a:ext uri="{FF2B5EF4-FFF2-40B4-BE49-F238E27FC236}">
                <a16:creationId xmlns:a16="http://schemas.microsoft.com/office/drawing/2014/main" id="{DF6EBEDB-F710-93CB-5DE6-D08912DBE7CE}"/>
              </a:ext>
            </a:extLst>
          </p:cNvPr>
          <p:cNvSpPr/>
          <p:nvPr/>
        </p:nvSpPr>
        <p:spPr>
          <a:xfrm>
            <a:off x="1713855" y="2779360"/>
            <a:ext cx="6746810" cy="421076"/>
          </a:xfrm>
          <a:prstGeom prst="rect">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buClrTx/>
            </a:pPr>
            <a:r>
              <a:rPr kumimoji="1" lang="en-US" altLang="zh-CN" sz="2000" kern="1200">
                <a:solidFill>
                  <a:schemeClr val="bg1"/>
                </a:solidFill>
                <a:latin typeface="Century Gothic" panose="020B0502020202020204" pitchFamily="34" charset="0"/>
                <a:cs typeface="Times New Roman" panose="02020603050405020304" pitchFamily="18" charset="0"/>
              </a:rPr>
              <a:t>2. Targeting Tool</a:t>
            </a:r>
            <a:endParaRPr kumimoji="1" lang="zh-CN" altLang="en-US" sz="2000" kern="1200">
              <a:solidFill>
                <a:schemeClr val="bg1"/>
              </a:solidFill>
              <a:latin typeface="Century Gothic" panose="020B0502020202020204" pitchFamily="34" charset="0"/>
              <a:cs typeface="Times New Roman" panose="02020603050405020304" pitchFamily="18" charset="0"/>
            </a:endParaRPr>
          </a:p>
        </p:txBody>
      </p:sp>
      <p:sp>
        <p:nvSpPr>
          <p:cNvPr id="10" name="矩形 4">
            <a:extLst>
              <a:ext uri="{FF2B5EF4-FFF2-40B4-BE49-F238E27FC236}">
                <a16:creationId xmlns:a16="http://schemas.microsoft.com/office/drawing/2014/main" id="{D8432A87-B084-711D-1C11-191EAE1F4DBA}"/>
              </a:ext>
            </a:extLst>
          </p:cNvPr>
          <p:cNvSpPr/>
          <p:nvPr/>
        </p:nvSpPr>
        <p:spPr>
          <a:xfrm>
            <a:off x="1713855" y="3401199"/>
            <a:ext cx="6746810" cy="421076"/>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2000" b="0" i="0" u="none" strike="noStrike" kern="1200" cap="none" spc="0" normalizeH="0" baseline="0" noProof="0">
                <a:ln>
                  <a:noFill/>
                </a:ln>
                <a:solidFill>
                  <a:schemeClr val="tx1"/>
                </a:solidFill>
                <a:effectLst/>
                <a:uLnTx/>
                <a:uFillTx/>
                <a:latin typeface="Century Gothic" panose="020B0502020202020204" pitchFamily="34" charset="0"/>
                <a:cs typeface="Times New Roman" panose="02020603050405020304" pitchFamily="18" charset="0"/>
              </a:rPr>
              <a:t>3. Commercialization Plan</a:t>
            </a:r>
            <a:endParaRPr kumimoji="1" lang="zh-CN" altLang="en-US" sz="2000" b="0" i="0" u="none" strike="noStrike" kern="1200" cap="none" spc="0" normalizeH="0" baseline="0" noProof="0">
              <a:ln>
                <a:noFill/>
              </a:ln>
              <a:solidFill>
                <a:schemeClr val="tx1"/>
              </a:solidFill>
              <a:effectLst/>
              <a:uLnTx/>
              <a:uFillTx/>
              <a:latin typeface="Century Gothic" panose="020B0502020202020204" pitchFamily="34" charset="0"/>
              <a:cs typeface="Times New Roman" panose="02020603050405020304" pitchFamily="18" charset="0"/>
            </a:endParaRPr>
          </a:p>
        </p:txBody>
      </p:sp>
      <p:sp>
        <p:nvSpPr>
          <p:cNvPr id="11" name="矩形 4">
            <a:extLst>
              <a:ext uri="{FF2B5EF4-FFF2-40B4-BE49-F238E27FC236}">
                <a16:creationId xmlns:a16="http://schemas.microsoft.com/office/drawing/2014/main" id="{997C3E9B-B44B-20D4-4659-15DEF87E2399}"/>
              </a:ext>
            </a:extLst>
          </p:cNvPr>
          <p:cNvSpPr/>
          <p:nvPr/>
        </p:nvSpPr>
        <p:spPr>
          <a:xfrm>
            <a:off x="1713855" y="4644878"/>
            <a:ext cx="6746810" cy="421076"/>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2000" b="0" i="0" u="none" strike="noStrike" kern="1200" cap="none" spc="0" normalizeH="0" baseline="0" noProof="0">
                <a:ln>
                  <a:noFill/>
                </a:ln>
                <a:solidFill>
                  <a:schemeClr val="tx1"/>
                </a:solidFill>
                <a:effectLst/>
                <a:uLnTx/>
                <a:uFillTx/>
                <a:latin typeface="Century Gothic" panose="020B0502020202020204" pitchFamily="34" charset="0"/>
                <a:cs typeface="Times New Roman" panose="02020603050405020304" pitchFamily="18" charset="0"/>
              </a:rPr>
              <a:t>5. Q&amp;A</a:t>
            </a:r>
            <a:endParaRPr kumimoji="1" lang="zh-CN" altLang="en-US" sz="2000" b="0" i="0" u="none" strike="noStrike" kern="1200" cap="none" spc="0" normalizeH="0" baseline="0" noProof="0">
              <a:ln>
                <a:noFill/>
              </a:ln>
              <a:solidFill>
                <a:schemeClr val="tx1"/>
              </a:solidFill>
              <a:effectLst/>
              <a:uLnTx/>
              <a:uFillTx/>
              <a:latin typeface="Century Gothic" panose="020B0502020202020204" pitchFamily="34" charset="0"/>
              <a:cs typeface="Times New Roman" panose="02020603050405020304" pitchFamily="18" charset="0"/>
            </a:endParaRPr>
          </a:p>
        </p:txBody>
      </p:sp>
    </p:spTree>
    <p:extLst>
      <p:ext uri="{BB962C8B-B14F-4D97-AF65-F5344CB8AC3E}">
        <p14:creationId xmlns:p14="http://schemas.microsoft.com/office/powerpoint/2010/main" val="41066736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7" name="Google Shape;127;p4"/>
          <p:cNvSpPr txBox="1">
            <a:spLocks noGrp="1"/>
          </p:cNvSpPr>
          <p:nvPr>
            <p:ph type="sldNum" idx="12"/>
          </p:nvPr>
        </p:nvSpPr>
        <p:spPr>
          <a:xfrm>
            <a:off x="7873999" y="6615400"/>
            <a:ext cx="851865" cy="246221"/>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en-US" dirty="0">
                <a:latin typeface="Century Gothic" panose="020B0502020202020204" pitchFamily="34" charset="0"/>
              </a:rPr>
              <a:t>8</a:t>
            </a:fld>
            <a:endParaRPr dirty="0">
              <a:latin typeface="Century Gothic" panose="020B0502020202020204" pitchFamily="34" charset="0"/>
            </a:endParaRPr>
          </a:p>
        </p:txBody>
      </p:sp>
      <p:sp>
        <p:nvSpPr>
          <p:cNvPr id="129" name="Google Shape;129;p4"/>
          <p:cNvSpPr txBox="1">
            <a:spLocks noGrp="1"/>
          </p:cNvSpPr>
          <p:nvPr>
            <p:ph type="body" idx="2"/>
          </p:nvPr>
        </p:nvSpPr>
        <p:spPr>
          <a:xfrm>
            <a:off x="439838" y="6627217"/>
            <a:ext cx="7332562" cy="230783"/>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1000"/>
              <a:buNone/>
            </a:pPr>
            <a:endParaRPr>
              <a:latin typeface="Century Gothic" panose="020B0502020202020204" pitchFamily="34" charset="0"/>
            </a:endParaRPr>
          </a:p>
        </p:txBody>
      </p:sp>
      <p:sp>
        <p:nvSpPr>
          <p:cNvPr id="4" name="Google Shape;450;g20fd3f00fcd_0_84">
            <a:extLst>
              <a:ext uri="{FF2B5EF4-FFF2-40B4-BE49-F238E27FC236}">
                <a16:creationId xmlns:a16="http://schemas.microsoft.com/office/drawing/2014/main" id="{10645A0F-9B18-78A2-721B-4E24A21A9B3B}"/>
              </a:ext>
            </a:extLst>
          </p:cNvPr>
          <p:cNvSpPr txBox="1">
            <a:spLocks/>
          </p:cNvSpPr>
          <p:nvPr/>
        </p:nvSpPr>
        <p:spPr>
          <a:xfrm>
            <a:off x="1142400" y="161762"/>
            <a:ext cx="6859200" cy="676500"/>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lt1"/>
              </a:buClr>
              <a:buSzPts val="3000"/>
              <a:buFont typeface="Century Gothic"/>
              <a:buNone/>
              <a:defRPr sz="30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dirty="0">
                <a:latin typeface="Century Gothic" panose="020B0502020202020204" pitchFamily="34" charset="0"/>
              </a:rPr>
              <a:t>Goal: Identify Ideal Client</a:t>
            </a:r>
          </a:p>
        </p:txBody>
      </p:sp>
      <p:pic>
        <p:nvPicPr>
          <p:cNvPr id="5" name="Picture 2" descr="Cardinal Health Logo and symbol, meaning, history, PNG">
            <a:extLst>
              <a:ext uri="{FF2B5EF4-FFF2-40B4-BE49-F238E27FC236}">
                <a16:creationId xmlns:a16="http://schemas.microsoft.com/office/drawing/2014/main" id="{DCB18CC4-786C-290D-5D1E-050916EF25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79830"/>
            <a:ext cx="1168400" cy="73491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309E9BB1-CBE4-62BC-D67F-1A8A67A98348}"/>
              </a:ext>
            </a:extLst>
          </p:cNvPr>
          <p:cNvSpPr/>
          <p:nvPr/>
        </p:nvSpPr>
        <p:spPr>
          <a:xfrm>
            <a:off x="4786832" y="1228307"/>
            <a:ext cx="3885657" cy="369332"/>
          </a:xfrm>
          <a:prstGeom prst="rect">
            <a:avLst/>
          </a:prstGeom>
          <a:solidFill>
            <a:schemeClr val="bg2"/>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n>
                <a:solidFill>
                  <a:sysClr val="windowText" lastClr="000000"/>
                </a:solidFill>
              </a:ln>
              <a:solidFill>
                <a:sysClr val="windowText" lastClr="000000"/>
              </a:solidFill>
              <a:latin typeface="Century Gothic" panose="020B0502020202020204" pitchFamily="34" charset="0"/>
            </a:endParaRPr>
          </a:p>
        </p:txBody>
      </p:sp>
      <p:sp>
        <p:nvSpPr>
          <p:cNvPr id="7" name="Google Shape;127;p2">
            <a:extLst>
              <a:ext uri="{FF2B5EF4-FFF2-40B4-BE49-F238E27FC236}">
                <a16:creationId xmlns:a16="http://schemas.microsoft.com/office/drawing/2014/main" id="{38E6B3A6-DDB3-59DB-68C4-83966AAF35E6}"/>
              </a:ext>
            </a:extLst>
          </p:cNvPr>
          <p:cNvSpPr txBox="1">
            <a:spLocks/>
          </p:cNvSpPr>
          <p:nvPr/>
        </p:nvSpPr>
        <p:spPr>
          <a:xfrm>
            <a:off x="4786832" y="1225689"/>
            <a:ext cx="3885657" cy="395259"/>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lt1"/>
              </a:buClr>
              <a:buSzPts val="3000"/>
              <a:buFont typeface="Century Gothic"/>
              <a:buNone/>
              <a:defRPr sz="30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ctr"/>
            <a:r>
              <a:rPr lang="en-US" sz="1600" dirty="0">
                <a:latin typeface="Century Gothic" panose="020B0502020202020204" pitchFamily="34" charset="0"/>
              </a:rPr>
              <a:t>Product Phase and Area</a:t>
            </a:r>
          </a:p>
        </p:txBody>
      </p:sp>
      <p:sp>
        <p:nvSpPr>
          <p:cNvPr id="8" name="Rectangle 7">
            <a:extLst>
              <a:ext uri="{FF2B5EF4-FFF2-40B4-BE49-F238E27FC236}">
                <a16:creationId xmlns:a16="http://schemas.microsoft.com/office/drawing/2014/main" id="{BA995D7C-B7DF-6798-4D39-327EB58374FC}"/>
              </a:ext>
            </a:extLst>
          </p:cNvPr>
          <p:cNvSpPr/>
          <p:nvPr/>
        </p:nvSpPr>
        <p:spPr>
          <a:xfrm>
            <a:off x="439839" y="1228307"/>
            <a:ext cx="3885656" cy="369332"/>
          </a:xfrm>
          <a:prstGeom prst="rect">
            <a:avLst/>
          </a:prstGeom>
          <a:solidFill>
            <a:schemeClr val="bg2"/>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n>
                <a:solidFill>
                  <a:sysClr val="windowText" lastClr="000000"/>
                </a:solidFill>
              </a:ln>
              <a:solidFill>
                <a:sysClr val="windowText" lastClr="000000"/>
              </a:solidFill>
              <a:latin typeface="Century Gothic" panose="020B0502020202020204" pitchFamily="34" charset="0"/>
            </a:endParaRPr>
          </a:p>
        </p:txBody>
      </p:sp>
      <p:sp>
        <p:nvSpPr>
          <p:cNvPr id="9" name="Google Shape;127;p2">
            <a:extLst>
              <a:ext uri="{FF2B5EF4-FFF2-40B4-BE49-F238E27FC236}">
                <a16:creationId xmlns:a16="http://schemas.microsoft.com/office/drawing/2014/main" id="{9402A3A6-45E2-F12D-8384-22EDC619652B}"/>
              </a:ext>
            </a:extLst>
          </p:cNvPr>
          <p:cNvSpPr txBox="1">
            <a:spLocks/>
          </p:cNvSpPr>
          <p:nvPr/>
        </p:nvSpPr>
        <p:spPr>
          <a:xfrm>
            <a:off x="439839" y="1225689"/>
            <a:ext cx="3885656" cy="395259"/>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lt1"/>
              </a:buClr>
              <a:buSzPts val="3000"/>
              <a:buFont typeface="Century Gothic"/>
              <a:buNone/>
              <a:defRPr sz="30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ctr"/>
            <a:r>
              <a:rPr lang="en-US" sz="1600" dirty="0">
                <a:latin typeface="Century Gothic" panose="020B0502020202020204" pitchFamily="34" charset="0"/>
              </a:rPr>
              <a:t>Company size</a:t>
            </a:r>
          </a:p>
        </p:txBody>
      </p:sp>
      <p:sp>
        <p:nvSpPr>
          <p:cNvPr id="10" name="Google Shape;530;p11">
            <a:extLst>
              <a:ext uri="{FF2B5EF4-FFF2-40B4-BE49-F238E27FC236}">
                <a16:creationId xmlns:a16="http://schemas.microsoft.com/office/drawing/2014/main" id="{277C6FE3-880B-4E66-698B-73D7A8C9F1AB}"/>
              </a:ext>
            </a:extLst>
          </p:cNvPr>
          <p:cNvSpPr txBox="1"/>
          <p:nvPr/>
        </p:nvSpPr>
        <p:spPr>
          <a:xfrm>
            <a:off x="439838" y="1774694"/>
            <a:ext cx="3846844" cy="625545"/>
          </a:xfrm>
          <a:prstGeom prst="rect">
            <a:avLst/>
          </a:prstGeom>
          <a:noFill/>
          <a:ln>
            <a:noFill/>
          </a:ln>
        </p:spPr>
        <p:txBody>
          <a:bodyPr spcFirstLastPara="1" wrap="square" lIns="45700" tIns="22850" rIns="45700" bIns="22850" anchor="t" anchorCtr="0">
            <a:noAutofit/>
          </a:bodyPr>
          <a:lstStyle/>
          <a:p>
            <a:pPr marL="0" marR="0" algn="ctr">
              <a:spcBef>
                <a:spcPts val="600"/>
              </a:spcBef>
              <a:spcAft>
                <a:spcPts val="600"/>
              </a:spcAft>
            </a:pPr>
            <a:r>
              <a:rPr lang="en-US" b="1" dirty="0">
                <a:solidFill>
                  <a:srgbClr val="262626"/>
                </a:solidFill>
                <a:effectLst/>
                <a:latin typeface="Century Gothic" panose="020B0502020202020204" pitchFamily="34" charset="0"/>
                <a:ea typeface="Arial" panose="020B0604020202020204" pitchFamily="34" charset="0"/>
              </a:rPr>
              <a:t>Small, mid-size well-funded biopharmaceutical manufacturers</a:t>
            </a:r>
          </a:p>
        </p:txBody>
      </p:sp>
      <p:sp>
        <p:nvSpPr>
          <p:cNvPr id="16" name="Down Arrow Callout 15">
            <a:extLst>
              <a:ext uri="{FF2B5EF4-FFF2-40B4-BE49-F238E27FC236}">
                <a16:creationId xmlns:a16="http://schemas.microsoft.com/office/drawing/2014/main" id="{8CD8C6E3-B095-5155-8D8B-1D21CD312BA6}"/>
              </a:ext>
            </a:extLst>
          </p:cNvPr>
          <p:cNvSpPr/>
          <p:nvPr/>
        </p:nvSpPr>
        <p:spPr>
          <a:xfrm>
            <a:off x="4770742" y="2969230"/>
            <a:ext cx="3885657" cy="262535"/>
          </a:xfrm>
          <a:prstGeom prst="downArrowCallout">
            <a:avLst>
              <a:gd name="adj1" fmla="val 30744"/>
              <a:gd name="adj2" fmla="val 60778"/>
              <a:gd name="adj3" fmla="val 58992"/>
              <a:gd name="adj4" fmla="val 6497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entury Gothic" panose="020B0502020202020204" pitchFamily="34" charset="0"/>
            </a:endParaRPr>
          </a:p>
        </p:txBody>
      </p:sp>
      <p:sp>
        <p:nvSpPr>
          <p:cNvPr id="17" name="Down Arrow Callout 16">
            <a:extLst>
              <a:ext uri="{FF2B5EF4-FFF2-40B4-BE49-F238E27FC236}">
                <a16:creationId xmlns:a16="http://schemas.microsoft.com/office/drawing/2014/main" id="{E6528CAC-A5F4-3528-2DB7-B0AC2AE4EB03}"/>
              </a:ext>
            </a:extLst>
          </p:cNvPr>
          <p:cNvSpPr/>
          <p:nvPr/>
        </p:nvSpPr>
        <p:spPr>
          <a:xfrm>
            <a:off x="439838" y="2587239"/>
            <a:ext cx="3885657" cy="262535"/>
          </a:xfrm>
          <a:prstGeom prst="downArrowCallout">
            <a:avLst>
              <a:gd name="adj1" fmla="val 30744"/>
              <a:gd name="adj2" fmla="val 60778"/>
              <a:gd name="adj3" fmla="val 58992"/>
              <a:gd name="adj4" fmla="val 6497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entury Gothic" panose="020B0502020202020204" pitchFamily="34" charset="0"/>
            </a:endParaRPr>
          </a:p>
        </p:txBody>
      </p:sp>
      <p:grpSp>
        <p:nvGrpSpPr>
          <p:cNvPr id="19" name="Group 18">
            <a:extLst>
              <a:ext uri="{FF2B5EF4-FFF2-40B4-BE49-F238E27FC236}">
                <a16:creationId xmlns:a16="http://schemas.microsoft.com/office/drawing/2014/main" id="{AA4C46EB-B705-BBEE-73B2-152F5CD20E55}"/>
              </a:ext>
            </a:extLst>
          </p:cNvPr>
          <p:cNvGrpSpPr/>
          <p:nvPr/>
        </p:nvGrpSpPr>
        <p:grpSpPr>
          <a:xfrm>
            <a:off x="505129" y="3053562"/>
            <a:ext cx="3814540" cy="1433442"/>
            <a:chOff x="4856247" y="1680174"/>
            <a:chExt cx="3869754" cy="451341"/>
          </a:xfrm>
        </p:grpSpPr>
        <p:sp>
          <p:nvSpPr>
            <p:cNvPr id="27" name="Google Shape;529;p11">
              <a:extLst>
                <a:ext uri="{FF2B5EF4-FFF2-40B4-BE49-F238E27FC236}">
                  <a16:creationId xmlns:a16="http://schemas.microsoft.com/office/drawing/2014/main" id="{E334028D-4FC7-AB44-9C04-AB28D0BFE252}"/>
                </a:ext>
              </a:extLst>
            </p:cNvPr>
            <p:cNvSpPr/>
            <p:nvPr/>
          </p:nvSpPr>
          <p:spPr>
            <a:xfrm rot="16200000">
              <a:off x="5312165" y="1273038"/>
              <a:ext cx="361072" cy="1272908"/>
            </a:xfrm>
            <a:prstGeom prst="round2SameRect">
              <a:avLst>
                <a:gd name="adj1" fmla="val 16667"/>
                <a:gd name="adj2" fmla="val 0"/>
              </a:avLst>
            </a:prstGeom>
            <a:solidFill>
              <a:srgbClr val="CAD0DF">
                <a:alpha val="88235"/>
              </a:srgbClr>
            </a:solidFill>
            <a:ln w="12700" cap="flat" cmpd="sng">
              <a:solidFill>
                <a:srgbClr val="CAD0DF">
                  <a:alpha val="88235"/>
                </a:srgbClr>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700" b="0" i="0" u="none" strike="noStrike" cap="none">
                <a:solidFill>
                  <a:srgbClr val="000000"/>
                </a:solidFill>
                <a:latin typeface="Century Gothic" panose="020B0502020202020204" pitchFamily="34" charset="0"/>
                <a:sym typeface="Arial"/>
              </a:endParaRPr>
            </a:p>
          </p:txBody>
        </p:sp>
        <p:grpSp>
          <p:nvGrpSpPr>
            <p:cNvPr id="28" name="Google Shape;528;p11">
              <a:extLst>
                <a:ext uri="{FF2B5EF4-FFF2-40B4-BE49-F238E27FC236}">
                  <a16:creationId xmlns:a16="http://schemas.microsoft.com/office/drawing/2014/main" id="{22CD0AE9-2B14-F6F0-461B-B761EC9DC6E0}"/>
                </a:ext>
              </a:extLst>
            </p:cNvPr>
            <p:cNvGrpSpPr/>
            <p:nvPr/>
          </p:nvGrpSpPr>
          <p:grpSpPr>
            <a:xfrm>
              <a:off x="5292399" y="1680174"/>
              <a:ext cx="3433602" cy="451341"/>
              <a:chOff x="-90076" y="-151615"/>
              <a:chExt cx="3958760" cy="892715"/>
            </a:xfrm>
          </p:grpSpPr>
          <p:sp>
            <p:nvSpPr>
              <p:cNvPr id="29" name="Google Shape;529;p11">
                <a:extLst>
                  <a:ext uri="{FF2B5EF4-FFF2-40B4-BE49-F238E27FC236}">
                    <a16:creationId xmlns:a16="http://schemas.microsoft.com/office/drawing/2014/main" id="{EBACD08A-633F-851F-9578-016128E5E735}"/>
                  </a:ext>
                </a:extLst>
              </p:cNvPr>
              <p:cNvSpPr/>
              <p:nvPr/>
            </p:nvSpPr>
            <p:spPr>
              <a:xfrm rot="5400000">
                <a:off x="2218354" y="-986050"/>
                <a:ext cx="714173" cy="2586487"/>
              </a:xfrm>
              <a:prstGeom prst="round2SameRect">
                <a:avLst>
                  <a:gd name="adj1" fmla="val 16667"/>
                  <a:gd name="adj2" fmla="val 0"/>
                </a:avLst>
              </a:prstGeom>
              <a:solidFill>
                <a:srgbClr val="CAD0DF">
                  <a:alpha val="88235"/>
                </a:srgbClr>
              </a:solidFill>
              <a:ln w="12700" cap="flat" cmpd="sng">
                <a:solidFill>
                  <a:srgbClr val="CAD0DF">
                    <a:alpha val="88235"/>
                  </a:srgbClr>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700" b="0" i="0" u="none" strike="noStrike" cap="none">
                  <a:solidFill>
                    <a:srgbClr val="000000"/>
                  </a:solidFill>
                  <a:latin typeface="Century Gothic" panose="020B0502020202020204" pitchFamily="34" charset="0"/>
                  <a:sym typeface="Arial"/>
                </a:endParaRPr>
              </a:p>
            </p:txBody>
          </p:sp>
          <p:sp>
            <p:nvSpPr>
              <p:cNvPr id="30" name="Google Shape;530;p11">
                <a:extLst>
                  <a:ext uri="{FF2B5EF4-FFF2-40B4-BE49-F238E27FC236}">
                    <a16:creationId xmlns:a16="http://schemas.microsoft.com/office/drawing/2014/main" id="{9C5BC8D2-CE0A-993D-DA89-FAE5224BF2CD}"/>
                  </a:ext>
                </a:extLst>
              </p:cNvPr>
              <p:cNvSpPr txBox="1"/>
              <p:nvPr/>
            </p:nvSpPr>
            <p:spPr>
              <a:xfrm>
                <a:off x="1392725" y="-44877"/>
                <a:ext cx="2436231" cy="698531"/>
              </a:xfrm>
              <a:prstGeom prst="rect">
                <a:avLst/>
              </a:prstGeom>
              <a:noFill/>
              <a:ln>
                <a:noFill/>
              </a:ln>
            </p:spPr>
            <p:txBody>
              <a:bodyPr spcFirstLastPara="1" wrap="square" lIns="45700" tIns="22850" rIns="45700" bIns="22850" anchor="ctr" anchorCtr="0">
                <a:noAutofit/>
              </a:bodyPr>
              <a:lstStyle/>
              <a:p>
                <a:pPr marL="165100" marR="0" lvl="1" indent="-165100">
                  <a:spcBef>
                    <a:spcPts val="600"/>
                  </a:spcBef>
                  <a:spcAft>
                    <a:spcPts val="600"/>
                  </a:spcAft>
                  <a:buFont typeface="Courier New" panose="02070309020205020404" pitchFamily="49" charset="0"/>
                  <a:buChar char="o"/>
                </a:pPr>
                <a:r>
                  <a:rPr lang="en-US" sz="1100" dirty="0">
                    <a:solidFill>
                      <a:srgbClr val="262626"/>
                    </a:solidFill>
                    <a:effectLst/>
                    <a:latin typeface="Century Gothic" panose="020B0502020202020204" pitchFamily="34" charset="0"/>
                    <a:ea typeface="Courier New" panose="02070309020205020404" pitchFamily="49" charset="0"/>
                    <a:cs typeface="Courier New" panose="02070309020205020404" pitchFamily="49" charset="0"/>
                  </a:rPr>
                  <a:t>Small  &lt;= $500M</a:t>
                </a:r>
              </a:p>
              <a:p>
                <a:pPr marL="165100" marR="0" lvl="1" indent="-165100">
                  <a:spcBef>
                    <a:spcPts val="600"/>
                  </a:spcBef>
                  <a:spcAft>
                    <a:spcPts val="600"/>
                  </a:spcAft>
                  <a:buFont typeface="Courier New" panose="02070309020205020404" pitchFamily="49" charset="0"/>
                  <a:buChar char="o"/>
                </a:pPr>
                <a:r>
                  <a:rPr lang="en-US" sz="1100" dirty="0">
                    <a:solidFill>
                      <a:srgbClr val="262626"/>
                    </a:solidFill>
                    <a:effectLst/>
                    <a:latin typeface="Century Gothic" panose="020B0502020202020204" pitchFamily="34" charset="0"/>
                    <a:ea typeface="Courier New" panose="02070309020205020404" pitchFamily="49" charset="0"/>
                    <a:cs typeface="Courier New" panose="02070309020205020404" pitchFamily="49" charset="0"/>
                  </a:rPr>
                  <a:t>Medium = $500M to $2B</a:t>
                </a:r>
              </a:p>
              <a:p>
                <a:pPr marL="165100" marR="0" lvl="1" indent="-165100">
                  <a:spcBef>
                    <a:spcPts val="600"/>
                  </a:spcBef>
                  <a:spcAft>
                    <a:spcPts val="600"/>
                  </a:spcAft>
                  <a:buFont typeface="Courier New" panose="02070309020205020404" pitchFamily="49" charset="0"/>
                  <a:buChar char="o"/>
                </a:pPr>
                <a:r>
                  <a:rPr lang="en-US" sz="1100" dirty="0">
                    <a:solidFill>
                      <a:srgbClr val="262626"/>
                    </a:solidFill>
                    <a:effectLst/>
                    <a:latin typeface="Century Gothic" panose="020B0502020202020204" pitchFamily="34" charset="0"/>
                    <a:ea typeface="Courier New" panose="02070309020205020404" pitchFamily="49" charset="0"/>
                    <a:cs typeface="Courier New" panose="02070309020205020404" pitchFamily="49" charset="0"/>
                  </a:rPr>
                  <a:t>Large &gt; $2B</a:t>
                </a:r>
              </a:p>
            </p:txBody>
          </p:sp>
          <p:sp>
            <p:nvSpPr>
              <p:cNvPr id="31" name="Google Shape;531;p11">
                <a:extLst>
                  <a:ext uri="{FF2B5EF4-FFF2-40B4-BE49-F238E27FC236}">
                    <a16:creationId xmlns:a16="http://schemas.microsoft.com/office/drawing/2014/main" id="{BA241221-0268-A735-E0A7-A56582D51148}"/>
                  </a:ext>
                </a:extLst>
              </p:cNvPr>
              <p:cNvSpPr/>
              <p:nvPr/>
            </p:nvSpPr>
            <p:spPr>
              <a:xfrm>
                <a:off x="-90076" y="-151615"/>
                <a:ext cx="1412166" cy="892715"/>
              </a:xfrm>
              <a:prstGeom prst="roundRect">
                <a:avLst>
                  <a:gd name="adj" fmla="val 16667"/>
                </a:avLst>
              </a:prstGeom>
              <a:solidFill>
                <a:srgbClr val="1C59A1"/>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700" b="0" i="0" u="none" strike="noStrike" cap="none">
                  <a:solidFill>
                    <a:srgbClr val="000000"/>
                  </a:solidFill>
                  <a:latin typeface="Century Gothic" panose="020B0502020202020204" pitchFamily="34" charset="0"/>
                  <a:sym typeface="Arial"/>
                </a:endParaRPr>
              </a:p>
            </p:txBody>
          </p:sp>
          <p:sp>
            <p:nvSpPr>
              <p:cNvPr id="32" name="Google Shape;532;p11">
                <a:extLst>
                  <a:ext uri="{FF2B5EF4-FFF2-40B4-BE49-F238E27FC236}">
                    <a16:creationId xmlns:a16="http://schemas.microsoft.com/office/drawing/2014/main" id="{9AAAD3D2-01DE-DCE4-F675-6F468BEFBEE3}"/>
                  </a:ext>
                </a:extLst>
              </p:cNvPr>
              <p:cNvSpPr txBox="1"/>
              <p:nvPr/>
            </p:nvSpPr>
            <p:spPr>
              <a:xfrm>
                <a:off x="-54635" y="-101961"/>
                <a:ext cx="1336745" cy="805559"/>
              </a:xfrm>
              <a:prstGeom prst="rect">
                <a:avLst/>
              </a:prstGeom>
              <a:no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Clr>
                    <a:srgbClr val="000000"/>
                  </a:buClr>
                  <a:buSzPts val="1800"/>
                  <a:buFont typeface="Arial"/>
                  <a:buNone/>
                </a:pPr>
                <a:r>
                  <a:rPr lang="en-US" sz="1200" b="0" i="0" u="none" strike="noStrike" cap="none" dirty="0">
                    <a:solidFill>
                      <a:srgbClr val="FFFFFF"/>
                    </a:solidFill>
                    <a:latin typeface="Century Gothic" panose="020B0502020202020204" pitchFamily="34" charset="0"/>
                    <a:ea typeface="Garamond"/>
                    <a:cs typeface="Garamond"/>
                    <a:sym typeface="Garamond"/>
                  </a:rPr>
                  <a:t>Based on Market Cap</a:t>
                </a:r>
                <a:endParaRPr lang="en-US" sz="1200" dirty="0">
                  <a:latin typeface="Century Gothic" panose="020B0502020202020204" pitchFamily="34" charset="0"/>
                  <a:ea typeface="Garamond"/>
                  <a:cs typeface="Garamond"/>
                </a:endParaRPr>
              </a:p>
            </p:txBody>
          </p:sp>
        </p:grpSp>
      </p:grpSp>
      <p:grpSp>
        <p:nvGrpSpPr>
          <p:cNvPr id="20" name="Group 19">
            <a:extLst>
              <a:ext uri="{FF2B5EF4-FFF2-40B4-BE49-F238E27FC236}">
                <a16:creationId xmlns:a16="http://schemas.microsoft.com/office/drawing/2014/main" id="{C98F662B-1EFA-726D-951D-B48138239FF2}"/>
              </a:ext>
            </a:extLst>
          </p:cNvPr>
          <p:cNvGrpSpPr/>
          <p:nvPr/>
        </p:nvGrpSpPr>
        <p:grpSpPr>
          <a:xfrm>
            <a:off x="505133" y="4818605"/>
            <a:ext cx="3814536" cy="1433430"/>
            <a:chOff x="4851327" y="1621448"/>
            <a:chExt cx="3869750" cy="451339"/>
          </a:xfrm>
        </p:grpSpPr>
        <p:sp>
          <p:nvSpPr>
            <p:cNvPr id="21" name="Google Shape;529;p11">
              <a:extLst>
                <a:ext uri="{FF2B5EF4-FFF2-40B4-BE49-F238E27FC236}">
                  <a16:creationId xmlns:a16="http://schemas.microsoft.com/office/drawing/2014/main" id="{2885296C-E94A-9B5C-E3EB-39D3E9222CD0}"/>
                </a:ext>
              </a:extLst>
            </p:cNvPr>
            <p:cNvSpPr/>
            <p:nvPr/>
          </p:nvSpPr>
          <p:spPr>
            <a:xfrm rot="16200000">
              <a:off x="5307244" y="1214313"/>
              <a:ext cx="361073" cy="1272908"/>
            </a:xfrm>
            <a:prstGeom prst="round2SameRect">
              <a:avLst>
                <a:gd name="adj1" fmla="val 16667"/>
                <a:gd name="adj2" fmla="val 0"/>
              </a:avLst>
            </a:prstGeom>
            <a:solidFill>
              <a:srgbClr val="CAD0DF">
                <a:alpha val="88235"/>
              </a:srgbClr>
            </a:solidFill>
            <a:ln w="12700" cap="flat" cmpd="sng">
              <a:solidFill>
                <a:srgbClr val="CAD0DF">
                  <a:alpha val="88235"/>
                </a:srgbClr>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700" b="0" i="0" u="none" strike="noStrike" cap="none">
                <a:solidFill>
                  <a:srgbClr val="000000"/>
                </a:solidFill>
                <a:latin typeface="Century Gothic" panose="020B0502020202020204" pitchFamily="34" charset="0"/>
                <a:sym typeface="Arial"/>
              </a:endParaRPr>
            </a:p>
          </p:txBody>
        </p:sp>
        <p:grpSp>
          <p:nvGrpSpPr>
            <p:cNvPr id="22" name="Google Shape;528;p11">
              <a:extLst>
                <a:ext uri="{FF2B5EF4-FFF2-40B4-BE49-F238E27FC236}">
                  <a16:creationId xmlns:a16="http://schemas.microsoft.com/office/drawing/2014/main" id="{4EE4004D-60EC-F2B8-D29A-5395FBB9D3F4}"/>
                </a:ext>
              </a:extLst>
            </p:cNvPr>
            <p:cNvGrpSpPr/>
            <p:nvPr/>
          </p:nvGrpSpPr>
          <p:grpSpPr>
            <a:xfrm>
              <a:off x="5287476" y="1621448"/>
              <a:ext cx="3433601" cy="451339"/>
              <a:chOff x="-95752" y="-267773"/>
              <a:chExt cx="3958759" cy="892718"/>
            </a:xfrm>
          </p:grpSpPr>
          <p:sp>
            <p:nvSpPr>
              <p:cNvPr id="23" name="Google Shape;529;p11">
                <a:extLst>
                  <a:ext uri="{FF2B5EF4-FFF2-40B4-BE49-F238E27FC236}">
                    <a16:creationId xmlns:a16="http://schemas.microsoft.com/office/drawing/2014/main" id="{225CF703-D783-AB0A-E677-DF38EB7D6338}"/>
                  </a:ext>
                </a:extLst>
              </p:cNvPr>
              <p:cNvSpPr/>
              <p:nvPr/>
            </p:nvSpPr>
            <p:spPr>
              <a:xfrm rot="5400000">
                <a:off x="2212675" y="-1102203"/>
                <a:ext cx="714177" cy="2586487"/>
              </a:xfrm>
              <a:prstGeom prst="round2SameRect">
                <a:avLst>
                  <a:gd name="adj1" fmla="val 16667"/>
                  <a:gd name="adj2" fmla="val 0"/>
                </a:avLst>
              </a:prstGeom>
              <a:solidFill>
                <a:srgbClr val="CAD0DF">
                  <a:alpha val="88235"/>
                </a:srgbClr>
              </a:solidFill>
              <a:ln w="12700" cap="flat" cmpd="sng">
                <a:solidFill>
                  <a:srgbClr val="CAD0DF">
                    <a:alpha val="88235"/>
                  </a:srgbClr>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700" b="0" i="0" u="none" strike="noStrike" cap="none">
                  <a:solidFill>
                    <a:srgbClr val="000000"/>
                  </a:solidFill>
                  <a:latin typeface="Century Gothic" panose="020B0502020202020204" pitchFamily="34" charset="0"/>
                  <a:sym typeface="Arial"/>
                </a:endParaRPr>
              </a:p>
            </p:txBody>
          </p:sp>
          <p:sp>
            <p:nvSpPr>
              <p:cNvPr id="24" name="Google Shape;530;p11">
                <a:extLst>
                  <a:ext uri="{FF2B5EF4-FFF2-40B4-BE49-F238E27FC236}">
                    <a16:creationId xmlns:a16="http://schemas.microsoft.com/office/drawing/2014/main" id="{19AAA8CA-DF2D-E0C0-753E-14B154D44E62}"/>
                  </a:ext>
                </a:extLst>
              </p:cNvPr>
              <p:cNvSpPr txBox="1"/>
              <p:nvPr/>
            </p:nvSpPr>
            <p:spPr>
              <a:xfrm>
                <a:off x="1387050" y="-171286"/>
                <a:ext cx="2436232" cy="714177"/>
              </a:xfrm>
              <a:prstGeom prst="rect">
                <a:avLst/>
              </a:prstGeom>
              <a:noFill/>
              <a:ln>
                <a:noFill/>
              </a:ln>
            </p:spPr>
            <p:txBody>
              <a:bodyPr spcFirstLastPara="1" wrap="square" lIns="45700" tIns="22850" rIns="45700" bIns="22850" anchor="ctr" anchorCtr="0">
                <a:noAutofit/>
              </a:bodyPr>
              <a:lstStyle/>
              <a:p>
                <a:pPr marL="165100" marR="0" lvl="1" indent="-165100">
                  <a:spcBef>
                    <a:spcPts val="600"/>
                  </a:spcBef>
                  <a:spcAft>
                    <a:spcPts val="600"/>
                  </a:spcAft>
                  <a:buFont typeface="Courier New" panose="02070309020205020404" pitchFamily="49" charset="0"/>
                  <a:buChar char="o"/>
                </a:pPr>
                <a:r>
                  <a:rPr lang="en-US" sz="1100" dirty="0">
                    <a:solidFill>
                      <a:srgbClr val="262626"/>
                    </a:solidFill>
                    <a:effectLst/>
                    <a:latin typeface="Century Gothic" panose="020B0502020202020204" pitchFamily="34" charset="0"/>
                    <a:ea typeface="Courier New" panose="02070309020205020404" pitchFamily="49" charset="0"/>
                    <a:cs typeface="Courier New" panose="02070309020205020404" pitchFamily="49" charset="0"/>
                  </a:rPr>
                  <a:t>Small: &lt;1,000</a:t>
                </a:r>
              </a:p>
              <a:p>
                <a:pPr marL="165100" marR="0" lvl="1" indent="-165100">
                  <a:spcBef>
                    <a:spcPts val="600"/>
                  </a:spcBef>
                  <a:spcAft>
                    <a:spcPts val="600"/>
                  </a:spcAft>
                  <a:buFont typeface="Courier New" panose="02070309020205020404" pitchFamily="49" charset="0"/>
                  <a:buChar char="o"/>
                </a:pPr>
                <a:r>
                  <a:rPr lang="en-US" sz="1100" dirty="0">
                    <a:solidFill>
                      <a:srgbClr val="262626"/>
                    </a:solidFill>
                    <a:effectLst/>
                    <a:latin typeface="Century Gothic" panose="020B0502020202020204" pitchFamily="34" charset="0"/>
                    <a:ea typeface="Courier New" panose="02070309020205020404" pitchFamily="49" charset="0"/>
                    <a:cs typeface="Courier New" panose="02070309020205020404" pitchFamily="49" charset="0"/>
                  </a:rPr>
                  <a:t>Medium: 1,000-10,000</a:t>
                </a:r>
              </a:p>
              <a:p>
                <a:pPr marL="165100" marR="0" lvl="1" indent="-165100">
                  <a:spcBef>
                    <a:spcPts val="600"/>
                  </a:spcBef>
                  <a:spcAft>
                    <a:spcPts val="600"/>
                  </a:spcAft>
                  <a:buFont typeface="Courier New" panose="02070309020205020404" pitchFamily="49" charset="0"/>
                  <a:buChar char="o"/>
                </a:pPr>
                <a:r>
                  <a:rPr lang="en-US" sz="1100" dirty="0">
                    <a:solidFill>
                      <a:srgbClr val="262626"/>
                    </a:solidFill>
                    <a:effectLst/>
                    <a:latin typeface="Century Gothic" panose="020B0502020202020204" pitchFamily="34" charset="0"/>
                    <a:ea typeface="Courier New" panose="02070309020205020404" pitchFamily="49" charset="0"/>
                    <a:cs typeface="Courier New" panose="02070309020205020404" pitchFamily="49" charset="0"/>
                  </a:rPr>
                  <a:t>Large: &gt;10,000</a:t>
                </a:r>
              </a:p>
            </p:txBody>
          </p:sp>
          <p:sp>
            <p:nvSpPr>
              <p:cNvPr id="25" name="Google Shape;531;p11">
                <a:extLst>
                  <a:ext uri="{FF2B5EF4-FFF2-40B4-BE49-F238E27FC236}">
                    <a16:creationId xmlns:a16="http://schemas.microsoft.com/office/drawing/2014/main" id="{CEE6CEE3-B2A2-F49B-8233-9652386B0872}"/>
                  </a:ext>
                </a:extLst>
              </p:cNvPr>
              <p:cNvSpPr/>
              <p:nvPr/>
            </p:nvSpPr>
            <p:spPr>
              <a:xfrm>
                <a:off x="-95752" y="-267773"/>
                <a:ext cx="1412165" cy="892718"/>
              </a:xfrm>
              <a:prstGeom prst="roundRect">
                <a:avLst>
                  <a:gd name="adj" fmla="val 16667"/>
                </a:avLst>
              </a:prstGeom>
              <a:solidFill>
                <a:srgbClr val="1C59A1"/>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700" b="0" i="0" u="none" strike="noStrike" cap="none">
                  <a:solidFill>
                    <a:srgbClr val="000000"/>
                  </a:solidFill>
                  <a:latin typeface="Century Gothic" panose="020B0502020202020204" pitchFamily="34" charset="0"/>
                  <a:sym typeface="Arial"/>
                </a:endParaRPr>
              </a:p>
            </p:txBody>
          </p:sp>
          <p:sp>
            <p:nvSpPr>
              <p:cNvPr id="26" name="Google Shape;532;p11">
                <a:extLst>
                  <a:ext uri="{FF2B5EF4-FFF2-40B4-BE49-F238E27FC236}">
                    <a16:creationId xmlns:a16="http://schemas.microsoft.com/office/drawing/2014/main" id="{D5C6AA38-1CF4-9B4B-4869-0E72B1FF9208}"/>
                  </a:ext>
                </a:extLst>
              </p:cNvPr>
              <p:cNvSpPr txBox="1"/>
              <p:nvPr/>
            </p:nvSpPr>
            <p:spPr>
              <a:xfrm>
                <a:off x="-60312" y="-218117"/>
                <a:ext cx="1336745" cy="805561"/>
              </a:xfrm>
              <a:prstGeom prst="rect">
                <a:avLst/>
              </a:prstGeom>
              <a:no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Clr>
                    <a:srgbClr val="000000"/>
                  </a:buClr>
                  <a:buSzPts val="1800"/>
                  <a:buFont typeface="Arial"/>
                  <a:buNone/>
                </a:pPr>
                <a:r>
                  <a:rPr lang="en-US" sz="1200" dirty="0">
                    <a:solidFill>
                      <a:srgbClr val="FFFFFF"/>
                    </a:solidFill>
                    <a:latin typeface="Century Gothic"/>
                    <a:ea typeface="Garamond"/>
                    <a:cs typeface="Garamond"/>
                    <a:sym typeface="Garamond"/>
                  </a:rPr>
                  <a:t>Based on Employees</a:t>
                </a:r>
                <a:endParaRPr lang="en-US" sz="1200" dirty="0">
                  <a:latin typeface="Century Gothic" panose="020B0502020202020204" pitchFamily="34" charset="0"/>
                  <a:ea typeface="Garamond"/>
                  <a:cs typeface="Garamond"/>
                </a:endParaRPr>
              </a:p>
            </p:txBody>
          </p:sp>
        </p:grpSp>
      </p:grpSp>
      <p:pic>
        <p:nvPicPr>
          <p:cNvPr id="60" name="Graphic 59" descr="Money with solid fill">
            <a:extLst>
              <a:ext uri="{FF2B5EF4-FFF2-40B4-BE49-F238E27FC236}">
                <a16:creationId xmlns:a16="http://schemas.microsoft.com/office/drawing/2014/main" id="{16478540-D78D-2647-5B0F-2D880BEB6EB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39762" y="3582409"/>
            <a:ext cx="395259" cy="395259"/>
          </a:xfrm>
          <a:prstGeom prst="rect">
            <a:avLst/>
          </a:prstGeom>
        </p:spPr>
      </p:pic>
      <p:pic>
        <p:nvPicPr>
          <p:cNvPr id="62" name="Graphic 61" descr="Office worker male with solid fill">
            <a:extLst>
              <a:ext uri="{FF2B5EF4-FFF2-40B4-BE49-F238E27FC236}">
                <a16:creationId xmlns:a16="http://schemas.microsoft.com/office/drawing/2014/main" id="{862FC2A8-EB0F-22CD-0698-C2ED844D1CC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08904" y="5331830"/>
            <a:ext cx="443961" cy="443961"/>
          </a:xfrm>
          <a:prstGeom prst="rect">
            <a:avLst/>
          </a:prstGeom>
        </p:spPr>
      </p:pic>
      <p:sp>
        <p:nvSpPr>
          <p:cNvPr id="64" name="TextBox 63">
            <a:extLst>
              <a:ext uri="{FF2B5EF4-FFF2-40B4-BE49-F238E27FC236}">
                <a16:creationId xmlns:a16="http://schemas.microsoft.com/office/drawing/2014/main" id="{98C1F457-8AD6-612C-2394-8A1335091EA7}"/>
              </a:ext>
            </a:extLst>
          </p:cNvPr>
          <p:cNvSpPr txBox="1"/>
          <p:nvPr/>
        </p:nvSpPr>
        <p:spPr>
          <a:xfrm>
            <a:off x="5062873" y="1834351"/>
            <a:ext cx="3333574" cy="954107"/>
          </a:xfrm>
          <a:prstGeom prst="rect">
            <a:avLst/>
          </a:prstGeom>
          <a:noFill/>
        </p:spPr>
        <p:txBody>
          <a:bodyPr wrap="square" lIns="91440" tIns="45720" rIns="91440" bIns="45720" anchor="t">
            <a:spAutoFit/>
          </a:bodyPr>
          <a:lstStyle/>
          <a:p>
            <a:pPr algn="ctr"/>
            <a:r>
              <a:rPr lang="en-US" sz="1400" b="1" dirty="0">
                <a:effectLst/>
                <a:latin typeface="Century Gothic"/>
                <a:ea typeface="Arial" panose="020B0604020202020204" pitchFamily="34" charset="0"/>
              </a:rPr>
              <a:t>Pre-clinical to </a:t>
            </a:r>
            <a:r>
              <a:rPr lang="en-US" b="1" dirty="0">
                <a:latin typeface="Century Gothic"/>
                <a:ea typeface="Arial" panose="020B0604020202020204" pitchFamily="34" charset="0"/>
              </a:rPr>
              <a:t>phase </a:t>
            </a:r>
            <a:r>
              <a:rPr lang="en-US" sz="1400" b="1" dirty="0">
                <a:effectLst/>
                <a:latin typeface="Century Gothic"/>
                <a:ea typeface="Arial" panose="020B0604020202020204" pitchFamily="34" charset="0"/>
              </a:rPr>
              <a:t>III products</a:t>
            </a:r>
            <a:r>
              <a:rPr lang="en-US" b="1" dirty="0">
                <a:latin typeface="Century Gothic"/>
                <a:ea typeface="Arial" panose="020B0604020202020204" pitchFamily="34" charset="0"/>
              </a:rPr>
              <a:t> </a:t>
            </a:r>
            <a:endParaRPr lang="en-US" sz="1400" b="1" dirty="0">
              <a:effectLst/>
              <a:latin typeface="Century Gothic" panose="020B0502020202020204" pitchFamily="34" charset="0"/>
              <a:ea typeface="Arial" panose="020B0604020202020204" pitchFamily="34" charset="0"/>
            </a:endParaRPr>
          </a:p>
          <a:p>
            <a:pPr algn="ctr"/>
            <a:endParaRPr lang="en-US">
              <a:latin typeface="Century Gothic" panose="020B0502020202020204" pitchFamily="34" charset="0"/>
            </a:endParaRPr>
          </a:p>
          <a:p>
            <a:pPr algn="ctr"/>
            <a:r>
              <a:rPr lang="en-US" dirty="0">
                <a:latin typeface="Century Gothic"/>
              </a:rPr>
              <a:t>Key focus: oncology, cell and gene (typically both well-funded) </a:t>
            </a:r>
            <a:endParaRPr lang="en-US" dirty="0">
              <a:latin typeface="Century Gothic" panose="020B0502020202020204" pitchFamily="34" charset="0"/>
            </a:endParaRPr>
          </a:p>
        </p:txBody>
      </p:sp>
      <p:pic>
        <p:nvPicPr>
          <p:cNvPr id="67" name="image2.png" descr="New Drug Development and Review Process | FDA">
            <a:extLst>
              <a:ext uri="{FF2B5EF4-FFF2-40B4-BE49-F238E27FC236}">
                <a16:creationId xmlns:a16="http://schemas.microsoft.com/office/drawing/2014/main" id="{A391E20C-7A37-D46B-EAEA-C8027DF3CBF6}"/>
              </a:ext>
            </a:extLst>
          </p:cNvPr>
          <p:cNvPicPr>
            <a:picLocks noChangeAspect="1"/>
          </p:cNvPicPr>
          <p:nvPr/>
        </p:nvPicPr>
        <p:blipFill>
          <a:blip r:embed="rId8"/>
          <a:srcRect/>
          <a:stretch>
            <a:fillRect/>
          </a:stretch>
        </p:blipFill>
        <p:spPr>
          <a:xfrm>
            <a:off x="4840599" y="3295389"/>
            <a:ext cx="3745941" cy="3078783"/>
          </a:xfrm>
          <a:prstGeom prst="rect">
            <a:avLst/>
          </a:prstGeom>
          <a:ln w="19050">
            <a:noFill/>
          </a:ln>
        </p:spPr>
      </p:pic>
    </p:spTree>
    <p:extLst>
      <p:ext uri="{BB962C8B-B14F-4D97-AF65-F5344CB8AC3E}">
        <p14:creationId xmlns:p14="http://schemas.microsoft.com/office/powerpoint/2010/main" val="1352804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7" name="Google Shape;127;p4"/>
          <p:cNvSpPr txBox="1">
            <a:spLocks noGrp="1"/>
          </p:cNvSpPr>
          <p:nvPr>
            <p:ph type="sldNum" idx="12"/>
          </p:nvPr>
        </p:nvSpPr>
        <p:spPr>
          <a:xfrm>
            <a:off x="7873999" y="6615400"/>
            <a:ext cx="851865" cy="246221"/>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en-US" dirty="0">
                <a:latin typeface="Century Gothic" panose="020B0502020202020204" pitchFamily="34" charset="0"/>
              </a:rPr>
              <a:t>9</a:t>
            </a:fld>
            <a:endParaRPr dirty="0">
              <a:latin typeface="Century Gothic" panose="020B0502020202020204" pitchFamily="34" charset="0"/>
            </a:endParaRPr>
          </a:p>
        </p:txBody>
      </p:sp>
      <p:sp>
        <p:nvSpPr>
          <p:cNvPr id="129" name="Google Shape;129;p4"/>
          <p:cNvSpPr txBox="1">
            <a:spLocks noGrp="1"/>
          </p:cNvSpPr>
          <p:nvPr>
            <p:ph type="body" idx="2"/>
          </p:nvPr>
        </p:nvSpPr>
        <p:spPr>
          <a:xfrm>
            <a:off x="439838" y="6627217"/>
            <a:ext cx="7332562" cy="230783"/>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1000"/>
              <a:buNone/>
            </a:pPr>
            <a:endParaRPr>
              <a:latin typeface="Century Gothic" panose="020B0502020202020204" pitchFamily="34" charset="0"/>
            </a:endParaRPr>
          </a:p>
        </p:txBody>
      </p:sp>
      <p:sp>
        <p:nvSpPr>
          <p:cNvPr id="4" name="Google Shape;450;g20fd3f00fcd_0_84">
            <a:extLst>
              <a:ext uri="{FF2B5EF4-FFF2-40B4-BE49-F238E27FC236}">
                <a16:creationId xmlns:a16="http://schemas.microsoft.com/office/drawing/2014/main" id="{10645A0F-9B18-78A2-721B-4E24A21A9B3B}"/>
              </a:ext>
            </a:extLst>
          </p:cNvPr>
          <p:cNvSpPr txBox="1">
            <a:spLocks/>
          </p:cNvSpPr>
          <p:nvPr/>
        </p:nvSpPr>
        <p:spPr>
          <a:xfrm>
            <a:off x="1142400" y="161762"/>
            <a:ext cx="6859200" cy="676500"/>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lt1"/>
              </a:buClr>
              <a:buSzPts val="3000"/>
              <a:buFont typeface="Century Gothic"/>
              <a:buNone/>
              <a:defRPr sz="30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dirty="0">
                <a:latin typeface="Century Gothic" panose="020B0502020202020204" pitchFamily="34" charset="0"/>
              </a:rPr>
              <a:t>How the tool works?</a:t>
            </a:r>
          </a:p>
        </p:txBody>
      </p:sp>
      <p:pic>
        <p:nvPicPr>
          <p:cNvPr id="5" name="Picture 2" descr="Cardinal Health Logo and symbol, meaning, history, PNG">
            <a:extLst>
              <a:ext uri="{FF2B5EF4-FFF2-40B4-BE49-F238E27FC236}">
                <a16:creationId xmlns:a16="http://schemas.microsoft.com/office/drawing/2014/main" id="{DCB18CC4-786C-290D-5D1E-050916EF25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79830"/>
            <a:ext cx="1168400" cy="734916"/>
          </a:xfrm>
          <a:prstGeom prst="rect">
            <a:avLst/>
          </a:prstGeom>
          <a:noFill/>
          <a:extLst>
            <a:ext uri="{909E8E84-426E-40DD-AFC4-6F175D3DCCD1}">
              <a14:hiddenFill xmlns:a14="http://schemas.microsoft.com/office/drawing/2010/main">
                <a:solidFill>
                  <a:srgbClr val="FFFFFF"/>
                </a:solidFill>
              </a14:hiddenFill>
            </a:ext>
          </a:extLst>
        </p:spPr>
      </p:pic>
      <p:sp>
        <p:nvSpPr>
          <p:cNvPr id="30" name="Arrow: Right 423">
            <a:extLst>
              <a:ext uri="{FF2B5EF4-FFF2-40B4-BE49-F238E27FC236}">
                <a16:creationId xmlns:a16="http://schemas.microsoft.com/office/drawing/2014/main" id="{4EA53FA9-F37E-CDBF-C612-C08FE7D950D9}"/>
              </a:ext>
            </a:extLst>
          </p:cNvPr>
          <p:cNvSpPr/>
          <p:nvPr/>
        </p:nvSpPr>
        <p:spPr>
          <a:xfrm>
            <a:off x="274321" y="2202322"/>
            <a:ext cx="8451544" cy="246221"/>
          </a:xfrm>
          <a:prstGeom prst="rightArrow">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entury Gothic" panose="020B0502020202020204" pitchFamily="34" charset="0"/>
            </a:endParaRPr>
          </a:p>
        </p:txBody>
      </p:sp>
      <p:pic>
        <p:nvPicPr>
          <p:cNvPr id="31" name="Graphic 30" descr="Bar chart outline">
            <a:extLst>
              <a:ext uri="{FF2B5EF4-FFF2-40B4-BE49-F238E27FC236}">
                <a16:creationId xmlns:a16="http://schemas.microsoft.com/office/drawing/2014/main" id="{6C4BB8BE-72E9-DCED-5671-533F2D6F5AB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11097" y="1329743"/>
            <a:ext cx="817122" cy="817122"/>
          </a:xfrm>
          <a:prstGeom prst="rect">
            <a:avLst/>
          </a:prstGeom>
        </p:spPr>
      </p:pic>
      <p:pic>
        <p:nvPicPr>
          <p:cNvPr id="32" name="Graphic 31" descr="Management outline">
            <a:extLst>
              <a:ext uri="{FF2B5EF4-FFF2-40B4-BE49-F238E27FC236}">
                <a16:creationId xmlns:a16="http://schemas.microsoft.com/office/drawing/2014/main" id="{DAEAB654-E7C7-32A2-5153-C267E71263C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146423" y="1329743"/>
            <a:ext cx="856518" cy="856518"/>
          </a:xfrm>
          <a:prstGeom prst="rect">
            <a:avLst/>
          </a:prstGeom>
        </p:spPr>
      </p:pic>
      <p:pic>
        <p:nvPicPr>
          <p:cNvPr id="33" name="Graphic 32" descr="Computer outline">
            <a:extLst>
              <a:ext uri="{FF2B5EF4-FFF2-40B4-BE49-F238E27FC236}">
                <a16:creationId xmlns:a16="http://schemas.microsoft.com/office/drawing/2014/main" id="{B4A0C361-0451-41A2-03B8-528F2FA18A7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038969" y="1297371"/>
            <a:ext cx="1060704" cy="1060704"/>
          </a:xfrm>
          <a:prstGeom prst="rect">
            <a:avLst/>
          </a:prstGeom>
        </p:spPr>
      </p:pic>
      <p:pic>
        <p:nvPicPr>
          <p:cNvPr id="34" name="Graphic 33" descr="List outline">
            <a:extLst>
              <a:ext uri="{FF2B5EF4-FFF2-40B4-BE49-F238E27FC236}">
                <a16:creationId xmlns:a16="http://schemas.microsoft.com/office/drawing/2014/main" id="{E4D06E4C-0623-5821-CC4C-060788BF597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221214" y="1420312"/>
            <a:ext cx="754281" cy="754281"/>
          </a:xfrm>
          <a:prstGeom prst="rect">
            <a:avLst/>
          </a:prstGeom>
        </p:spPr>
      </p:pic>
      <p:grpSp>
        <p:nvGrpSpPr>
          <p:cNvPr id="38" name="Group 37">
            <a:extLst>
              <a:ext uri="{FF2B5EF4-FFF2-40B4-BE49-F238E27FC236}">
                <a16:creationId xmlns:a16="http://schemas.microsoft.com/office/drawing/2014/main" id="{649ADCA7-1171-BF71-16CF-C89A2D18D3CC}"/>
              </a:ext>
            </a:extLst>
          </p:cNvPr>
          <p:cNvGrpSpPr/>
          <p:nvPr/>
        </p:nvGrpSpPr>
        <p:grpSpPr>
          <a:xfrm>
            <a:off x="274321" y="2586839"/>
            <a:ext cx="1909662" cy="3323127"/>
            <a:chOff x="5578828" y="2009377"/>
            <a:chExt cx="3456683" cy="2932645"/>
          </a:xfrm>
        </p:grpSpPr>
        <p:sp>
          <p:nvSpPr>
            <p:cNvPr id="39" name="Rectangle: Rounded Corners 40">
              <a:extLst>
                <a:ext uri="{FF2B5EF4-FFF2-40B4-BE49-F238E27FC236}">
                  <a16:creationId xmlns:a16="http://schemas.microsoft.com/office/drawing/2014/main" id="{0AE6396D-7DD5-7012-48B1-7E8302B75639}"/>
                </a:ext>
              </a:extLst>
            </p:cNvPr>
            <p:cNvSpPr/>
            <p:nvPr/>
          </p:nvSpPr>
          <p:spPr>
            <a:xfrm>
              <a:off x="5903062" y="2217913"/>
              <a:ext cx="3132449" cy="2724109"/>
            </a:xfrm>
            <a:prstGeom prst="roundRect">
              <a:avLst/>
            </a:prstGeom>
            <a:noFill/>
            <a:ln>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171450" lvl="2" indent="-171450">
                <a:buChar char="•"/>
              </a:pPr>
              <a:r>
                <a:rPr lang="en-US" sz="1200" dirty="0">
                  <a:solidFill>
                    <a:schemeClr val="tx1"/>
                  </a:solidFill>
                  <a:latin typeface="Century Gothic"/>
                </a:rPr>
                <a:t>Original data sourced from </a:t>
              </a:r>
              <a:r>
                <a:rPr lang="en-US" sz="1200" b="1" dirty="0">
                  <a:solidFill>
                    <a:schemeClr val="tx1"/>
                  </a:solidFill>
                  <a:latin typeface="Century Gothic"/>
                </a:rPr>
                <a:t>CDC </a:t>
              </a:r>
              <a:r>
                <a:rPr lang="en-US" sz="1200" dirty="0">
                  <a:solidFill>
                    <a:schemeClr val="tx1"/>
                  </a:solidFill>
                  <a:latin typeface="Century Gothic"/>
                </a:rPr>
                <a:t>on 10/31</a:t>
              </a:r>
            </a:p>
            <a:p>
              <a:pPr lvl="2"/>
              <a:endParaRPr lang="en-US" sz="1200">
                <a:solidFill>
                  <a:schemeClr val="tx1"/>
                </a:solidFill>
                <a:latin typeface="Century Gothic" panose="020B0502020202020204" pitchFamily="34" charset="0"/>
              </a:endParaRPr>
            </a:p>
            <a:p>
              <a:pPr marL="171450" lvl="2" indent="-171450">
                <a:buChar char="•"/>
              </a:pPr>
              <a:r>
                <a:rPr lang="en-US" sz="1200" dirty="0">
                  <a:solidFill>
                    <a:schemeClr val="tx1"/>
                  </a:solidFill>
                  <a:latin typeface="Century Gothic"/>
                </a:rPr>
                <a:t>New data can be </a:t>
              </a:r>
              <a:r>
                <a:rPr lang="en-US" sz="1200" b="1" dirty="0">
                  <a:solidFill>
                    <a:schemeClr val="tx1"/>
                  </a:solidFill>
                  <a:latin typeface="Century Gothic"/>
                </a:rPr>
                <a:t>easily uploaded</a:t>
              </a:r>
              <a:r>
                <a:rPr lang="en-US" sz="1200" dirty="0">
                  <a:solidFill>
                    <a:schemeClr val="tx1"/>
                  </a:solidFill>
                  <a:latin typeface="Century Gothic"/>
                </a:rPr>
                <a:t>, and tool will update</a:t>
              </a:r>
            </a:p>
            <a:p>
              <a:pPr lvl="2"/>
              <a:endParaRPr lang="en-US" sz="1200">
                <a:solidFill>
                  <a:schemeClr val="tx1"/>
                </a:solidFill>
                <a:latin typeface="Century Gothic"/>
              </a:endParaRPr>
            </a:p>
            <a:p>
              <a:pPr marL="171450" lvl="2" indent="-171450">
                <a:buChar char="•"/>
              </a:pPr>
              <a:endParaRPr lang="en-US" sz="1200">
                <a:solidFill>
                  <a:schemeClr val="tx1"/>
                </a:solidFill>
                <a:latin typeface="Century Gothic" panose="020B0502020202020204" pitchFamily="34" charset="0"/>
              </a:endParaRPr>
            </a:p>
          </p:txBody>
        </p:sp>
        <p:sp>
          <p:nvSpPr>
            <p:cNvPr id="40" name="TextBox 39">
              <a:extLst>
                <a:ext uri="{FF2B5EF4-FFF2-40B4-BE49-F238E27FC236}">
                  <a16:creationId xmlns:a16="http://schemas.microsoft.com/office/drawing/2014/main" id="{53C581F2-D7C2-68F7-686A-CCDB9EEE901B}"/>
                </a:ext>
              </a:extLst>
            </p:cNvPr>
            <p:cNvSpPr txBox="1"/>
            <p:nvPr/>
          </p:nvSpPr>
          <p:spPr>
            <a:xfrm>
              <a:off x="5578828" y="2009377"/>
              <a:ext cx="3362181" cy="271612"/>
            </a:xfrm>
            <a:prstGeom prst="rect">
              <a:avLst/>
            </a:prstGeom>
            <a:solidFill>
              <a:schemeClr val="accent1">
                <a:lumMod val="75000"/>
              </a:schemeClr>
            </a:solidFill>
            <a:ln>
              <a:solidFill>
                <a:schemeClr val="accent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solidFill>
                    <a:schemeClr val="bg1"/>
                  </a:solidFill>
                  <a:latin typeface="Century Gothic" panose="020B0502020202020204" pitchFamily="34" charset="0"/>
                </a:rPr>
                <a:t>Data Acquisition</a:t>
              </a:r>
            </a:p>
          </p:txBody>
        </p:sp>
      </p:grpSp>
      <p:sp>
        <p:nvSpPr>
          <p:cNvPr id="41" name="Oval 40">
            <a:extLst>
              <a:ext uri="{FF2B5EF4-FFF2-40B4-BE49-F238E27FC236}">
                <a16:creationId xmlns:a16="http://schemas.microsoft.com/office/drawing/2014/main" id="{9D3A2236-85F8-2DC8-416E-B140316B7A40}"/>
              </a:ext>
            </a:extLst>
          </p:cNvPr>
          <p:cNvSpPr/>
          <p:nvPr/>
        </p:nvSpPr>
        <p:spPr>
          <a:xfrm>
            <a:off x="1416645" y="2234263"/>
            <a:ext cx="215152" cy="215153"/>
          </a:xfrm>
          <a:prstGeom prst="ellipse">
            <a:avLst/>
          </a:prstGeom>
          <a:solidFill>
            <a:schemeClr val="bg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entury Gothic" panose="020B0502020202020204" pitchFamily="34" charset="0"/>
            </a:endParaRPr>
          </a:p>
        </p:txBody>
      </p:sp>
      <p:sp>
        <p:nvSpPr>
          <p:cNvPr id="42" name="Oval 41">
            <a:extLst>
              <a:ext uri="{FF2B5EF4-FFF2-40B4-BE49-F238E27FC236}">
                <a16:creationId xmlns:a16="http://schemas.microsoft.com/office/drawing/2014/main" id="{2C6E1D88-1A86-9551-7A7E-FB91516922B7}"/>
              </a:ext>
            </a:extLst>
          </p:cNvPr>
          <p:cNvSpPr/>
          <p:nvPr/>
        </p:nvSpPr>
        <p:spPr>
          <a:xfrm>
            <a:off x="3467105" y="2233390"/>
            <a:ext cx="215152" cy="215153"/>
          </a:xfrm>
          <a:prstGeom prst="ellipse">
            <a:avLst/>
          </a:prstGeom>
          <a:solidFill>
            <a:schemeClr val="bg1"/>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entury Gothic" panose="020B0502020202020204" pitchFamily="34" charset="0"/>
            </a:endParaRPr>
          </a:p>
        </p:txBody>
      </p:sp>
      <p:sp>
        <p:nvSpPr>
          <p:cNvPr id="43" name="Oval 42">
            <a:extLst>
              <a:ext uri="{FF2B5EF4-FFF2-40B4-BE49-F238E27FC236}">
                <a16:creationId xmlns:a16="http://schemas.microsoft.com/office/drawing/2014/main" id="{5AD32636-354E-F893-C8F2-61E894EC6029}"/>
              </a:ext>
            </a:extLst>
          </p:cNvPr>
          <p:cNvSpPr/>
          <p:nvPr/>
        </p:nvSpPr>
        <p:spPr>
          <a:xfrm>
            <a:off x="5461745" y="2233390"/>
            <a:ext cx="215152" cy="215153"/>
          </a:xfrm>
          <a:prstGeom prst="ellipse">
            <a:avLst/>
          </a:prstGeom>
          <a:solidFill>
            <a:schemeClr val="bg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entury Gothic" panose="020B0502020202020204" pitchFamily="34" charset="0"/>
            </a:endParaRPr>
          </a:p>
        </p:txBody>
      </p:sp>
      <p:sp>
        <p:nvSpPr>
          <p:cNvPr id="44" name="Oval 43">
            <a:extLst>
              <a:ext uri="{FF2B5EF4-FFF2-40B4-BE49-F238E27FC236}">
                <a16:creationId xmlns:a16="http://schemas.microsoft.com/office/drawing/2014/main" id="{DE96D133-CC51-5BCB-939B-4D08BB1E1220}"/>
              </a:ext>
            </a:extLst>
          </p:cNvPr>
          <p:cNvSpPr/>
          <p:nvPr/>
        </p:nvSpPr>
        <p:spPr>
          <a:xfrm>
            <a:off x="7516883" y="2233390"/>
            <a:ext cx="215152" cy="215153"/>
          </a:xfrm>
          <a:prstGeom prst="ellipse">
            <a:avLst/>
          </a:prstGeom>
          <a:solidFill>
            <a:schemeClr val="bg1"/>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entury Gothic" panose="020B0502020202020204" pitchFamily="34" charset="0"/>
            </a:endParaRPr>
          </a:p>
        </p:txBody>
      </p:sp>
      <p:grpSp>
        <p:nvGrpSpPr>
          <p:cNvPr id="45" name="Group 44">
            <a:extLst>
              <a:ext uri="{FF2B5EF4-FFF2-40B4-BE49-F238E27FC236}">
                <a16:creationId xmlns:a16="http://schemas.microsoft.com/office/drawing/2014/main" id="{FE738069-C334-716A-0874-967165C2AFCE}"/>
              </a:ext>
            </a:extLst>
          </p:cNvPr>
          <p:cNvGrpSpPr/>
          <p:nvPr/>
        </p:nvGrpSpPr>
        <p:grpSpPr>
          <a:xfrm>
            <a:off x="2433604" y="2596951"/>
            <a:ext cx="1909662" cy="3323127"/>
            <a:chOff x="5578828" y="2009377"/>
            <a:chExt cx="3456683" cy="2932645"/>
          </a:xfrm>
        </p:grpSpPr>
        <p:sp>
          <p:nvSpPr>
            <p:cNvPr id="46" name="Rectangle: Rounded Corners 40">
              <a:extLst>
                <a:ext uri="{FF2B5EF4-FFF2-40B4-BE49-F238E27FC236}">
                  <a16:creationId xmlns:a16="http://schemas.microsoft.com/office/drawing/2014/main" id="{F362083F-4AFF-CB2F-F981-0803F527ED7A}"/>
                </a:ext>
              </a:extLst>
            </p:cNvPr>
            <p:cNvSpPr/>
            <p:nvPr/>
          </p:nvSpPr>
          <p:spPr>
            <a:xfrm>
              <a:off x="5903062" y="2217913"/>
              <a:ext cx="3132449" cy="2724109"/>
            </a:xfrm>
            <a:prstGeom prst="roundRect">
              <a:avLst/>
            </a:prstGeom>
            <a:noFill/>
            <a:ln>
              <a:solidFill>
                <a:schemeClr val="accent1">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171450" lvl="2" indent="-171450">
                <a:buChar char="•"/>
              </a:pPr>
              <a:r>
                <a:rPr lang="en-US" sz="1200" b="1" dirty="0">
                  <a:solidFill>
                    <a:schemeClr val="tx1"/>
                  </a:solidFill>
                  <a:latin typeface="Century Gothic"/>
                </a:rPr>
                <a:t>Scores products</a:t>
              </a:r>
              <a:r>
                <a:rPr lang="en-US" sz="1200" dirty="0">
                  <a:solidFill>
                    <a:schemeClr val="tx1"/>
                  </a:solidFill>
                  <a:latin typeface="Century Gothic"/>
                </a:rPr>
                <a:t> by how compatible with CH's regulatory services</a:t>
              </a:r>
            </a:p>
            <a:p>
              <a:pPr lvl="2"/>
              <a:endParaRPr lang="en-US" sz="1200">
                <a:solidFill>
                  <a:schemeClr val="tx1"/>
                </a:solidFill>
                <a:latin typeface="Century Gothic"/>
              </a:endParaRPr>
            </a:p>
            <a:p>
              <a:pPr marL="171450" lvl="2" indent="-171450">
                <a:buChar char="•"/>
              </a:pPr>
              <a:r>
                <a:rPr lang="en-US" sz="1200" dirty="0">
                  <a:solidFill>
                    <a:schemeClr val="tx1"/>
                  </a:solidFill>
                  <a:latin typeface="Century Gothic"/>
                </a:rPr>
                <a:t>Drug rating on</a:t>
              </a:r>
              <a:r>
                <a:rPr lang="en-US" sz="1200" b="1" dirty="0">
                  <a:solidFill>
                    <a:schemeClr val="tx1"/>
                  </a:solidFill>
                  <a:latin typeface="Century Gothic"/>
                </a:rPr>
                <a:t> 100-point scale </a:t>
              </a:r>
              <a:r>
                <a:rPr lang="en-US" sz="1200" dirty="0">
                  <a:solidFill>
                    <a:schemeClr val="tx1"/>
                  </a:solidFill>
                  <a:latin typeface="Century Gothic"/>
                </a:rPr>
                <a:t>Company rating based on drug ratings and company size</a:t>
              </a:r>
              <a:endParaRPr lang="en-US" sz="1200" dirty="0">
                <a:solidFill>
                  <a:schemeClr val="tx1"/>
                </a:solidFill>
                <a:latin typeface="Century Gothic" panose="020B0502020202020204" pitchFamily="34" charset="0"/>
              </a:endParaRPr>
            </a:p>
          </p:txBody>
        </p:sp>
        <p:sp>
          <p:nvSpPr>
            <p:cNvPr id="47" name="TextBox 46">
              <a:extLst>
                <a:ext uri="{FF2B5EF4-FFF2-40B4-BE49-F238E27FC236}">
                  <a16:creationId xmlns:a16="http://schemas.microsoft.com/office/drawing/2014/main" id="{0A37B1EA-1E20-9BEF-5E48-97A769B7C53D}"/>
                </a:ext>
              </a:extLst>
            </p:cNvPr>
            <p:cNvSpPr txBox="1"/>
            <p:nvPr/>
          </p:nvSpPr>
          <p:spPr>
            <a:xfrm>
              <a:off x="5578828" y="2009377"/>
              <a:ext cx="3362181" cy="271612"/>
            </a:xfrm>
            <a:prstGeom prst="rect">
              <a:avLst/>
            </a:prstGeom>
            <a:solidFill>
              <a:schemeClr val="accent1">
                <a:lumMod val="60000"/>
                <a:lumOff val="40000"/>
              </a:schemeClr>
            </a:solidFill>
            <a:ln>
              <a:solidFill>
                <a:schemeClr val="accent1">
                  <a:lumMod val="60000"/>
                  <a:lumOff val="40000"/>
                </a:schemeClr>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solidFill>
                    <a:schemeClr val="bg1"/>
                  </a:solidFill>
                  <a:latin typeface="Century Gothic" panose="020B0502020202020204" pitchFamily="34" charset="0"/>
                </a:rPr>
                <a:t>Ranking System</a:t>
              </a:r>
            </a:p>
          </p:txBody>
        </p:sp>
      </p:grpSp>
      <p:grpSp>
        <p:nvGrpSpPr>
          <p:cNvPr id="48" name="Group 47">
            <a:extLst>
              <a:ext uri="{FF2B5EF4-FFF2-40B4-BE49-F238E27FC236}">
                <a16:creationId xmlns:a16="http://schemas.microsoft.com/office/drawing/2014/main" id="{C64BB235-A052-FC69-5F7B-4D82F7128A55}"/>
              </a:ext>
            </a:extLst>
          </p:cNvPr>
          <p:cNvGrpSpPr/>
          <p:nvPr/>
        </p:nvGrpSpPr>
        <p:grpSpPr>
          <a:xfrm>
            <a:off x="4588970" y="2624187"/>
            <a:ext cx="1909662" cy="3323127"/>
            <a:chOff x="5578828" y="2009377"/>
            <a:chExt cx="3456683" cy="2932645"/>
          </a:xfrm>
        </p:grpSpPr>
        <p:sp>
          <p:nvSpPr>
            <p:cNvPr id="49" name="Rectangle: Rounded Corners 40">
              <a:extLst>
                <a:ext uri="{FF2B5EF4-FFF2-40B4-BE49-F238E27FC236}">
                  <a16:creationId xmlns:a16="http://schemas.microsoft.com/office/drawing/2014/main" id="{CCDA4475-50E7-0C0F-DAA5-BB507AC7168B}"/>
                </a:ext>
              </a:extLst>
            </p:cNvPr>
            <p:cNvSpPr/>
            <p:nvPr/>
          </p:nvSpPr>
          <p:spPr>
            <a:xfrm>
              <a:off x="5903062" y="2217913"/>
              <a:ext cx="3132449" cy="2724109"/>
            </a:xfrm>
            <a:prstGeom prst="roundRect">
              <a:avLst/>
            </a:prstGeom>
            <a:noFill/>
            <a:ln>
              <a:solidFill>
                <a:schemeClr val="accent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171450" lvl="2" indent="-171450">
                <a:buChar char="•"/>
              </a:pPr>
              <a:r>
                <a:rPr lang="en-US" sz="1200" dirty="0">
                  <a:solidFill>
                    <a:schemeClr val="tx1"/>
                  </a:solidFill>
                  <a:latin typeface="Century Gothic"/>
                </a:rPr>
                <a:t>Data stored </a:t>
              </a:r>
              <a:r>
                <a:rPr lang="en-US" sz="1200" b="1" dirty="0">
                  <a:solidFill>
                    <a:schemeClr val="tx1"/>
                  </a:solidFill>
                  <a:latin typeface="Century Gothic"/>
                </a:rPr>
                <a:t>locally</a:t>
              </a:r>
            </a:p>
            <a:p>
              <a:pPr marL="171450" lvl="2" indent="-171450">
                <a:buChar char="•"/>
              </a:pPr>
              <a:endParaRPr lang="en-US" sz="1200">
                <a:solidFill>
                  <a:schemeClr val="tx1"/>
                </a:solidFill>
                <a:latin typeface="Century Gothic"/>
              </a:endParaRPr>
            </a:p>
            <a:p>
              <a:pPr marL="171450" lvl="2" indent="-171450">
                <a:buChar char="•"/>
              </a:pPr>
              <a:r>
                <a:rPr lang="en-US" sz="1200" dirty="0">
                  <a:solidFill>
                    <a:schemeClr val="tx1"/>
                  </a:solidFill>
                  <a:latin typeface="Century Gothic"/>
                </a:rPr>
                <a:t>Information for Market Capitalization scraped from </a:t>
              </a:r>
              <a:r>
                <a:rPr lang="en-US" sz="1200" b="1" dirty="0">
                  <a:solidFill>
                    <a:schemeClr val="tx1"/>
                  </a:solidFill>
                  <a:latin typeface="Century Gothic"/>
                </a:rPr>
                <a:t>Yahoo Finance</a:t>
              </a:r>
            </a:p>
            <a:p>
              <a:pPr lvl="2"/>
              <a:endParaRPr lang="en-US" sz="1200">
                <a:solidFill>
                  <a:schemeClr val="tx1"/>
                </a:solidFill>
                <a:latin typeface="Century Gothic"/>
              </a:endParaRPr>
            </a:p>
            <a:p>
              <a:pPr marL="171450" lvl="2" indent="-171450">
                <a:buChar char="•"/>
              </a:pPr>
              <a:endParaRPr lang="en-US" sz="1200">
                <a:solidFill>
                  <a:schemeClr val="tx1"/>
                </a:solidFill>
                <a:latin typeface="Century Gothic"/>
              </a:endParaRPr>
            </a:p>
          </p:txBody>
        </p:sp>
        <p:sp>
          <p:nvSpPr>
            <p:cNvPr id="50" name="TextBox 49">
              <a:extLst>
                <a:ext uri="{FF2B5EF4-FFF2-40B4-BE49-F238E27FC236}">
                  <a16:creationId xmlns:a16="http://schemas.microsoft.com/office/drawing/2014/main" id="{3CF1C5F4-A2CB-A1D0-3355-63634E2AA5E7}"/>
                </a:ext>
              </a:extLst>
            </p:cNvPr>
            <p:cNvSpPr txBox="1"/>
            <p:nvPr/>
          </p:nvSpPr>
          <p:spPr>
            <a:xfrm>
              <a:off x="5578828" y="2009377"/>
              <a:ext cx="3362181" cy="271612"/>
            </a:xfrm>
            <a:prstGeom prst="rect">
              <a:avLst/>
            </a:prstGeom>
            <a:solidFill>
              <a:schemeClr val="accent1">
                <a:lumMod val="75000"/>
              </a:schemeClr>
            </a:solidFill>
            <a:ln>
              <a:solidFill>
                <a:schemeClr val="accent1">
                  <a:lumMod val="75000"/>
                </a:schemeClr>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i="0" u="none" strike="noStrike" cap="none" dirty="0">
                  <a:solidFill>
                    <a:srgbClr val="FFFFFF"/>
                  </a:solidFill>
                  <a:latin typeface="Century Gothic" panose="020B0502020202020204" pitchFamily="34" charset="0"/>
                  <a:ea typeface="Century Gothic"/>
                  <a:cs typeface="Century Gothic"/>
                  <a:sym typeface="Century Gothic"/>
                </a:rPr>
                <a:t>Backend</a:t>
              </a:r>
              <a:endParaRPr lang="en-US" b="1" dirty="0">
                <a:solidFill>
                  <a:schemeClr val="bg1"/>
                </a:solidFill>
                <a:latin typeface="Century Gothic" panose="020B0502020202020204" pitchFamily="34" charset="0"/>
              </a:endParaRPr>
            </a:p>
          </p:txBody>
        </p:sp>
      </p:grpSp>
      <p:grpSp>
        <p:nvGrpSpPr>
          <p:cNvPr id="51" name="Group 50">
            <a:extLst>
              <a:ext uri="{FF2B5EF4-FFF2-40B4-BE49-F238E27FC236}">
                <a16:creationId xmlns:a16="http://schemas.microsoft.com/office/drawing/2014/main" id="{A2F676DB-7595-2185-BC47-DD42A7C336E3}"/>
              </a:ext>
            </a:extLst>
          </p:cNvPr>
          <p:cNvGrpSpPr/>
          <p:nvPr/>
        </p:nvGrpSpPr>
        <p:grpSpPr>
          <a:xfrm>
            <a:off x="6669628" y="2636085"/>
            <a:ext cx="1909662" cy="3323127"/>
            <a:chOff x="5578828" y="2009377"/>
            <a:chExt cx="3456683" cy="2932645"/>
          </a:xfrm>
        </p:grpSpPr>
        <p:sp>
          <p:nvSpPr>
            <p:cNvPr id="52" name="Rectangle: Rounded Corners 40">
              <a:extLst>
                <a:ext uri="{FF2B5EF4-FFF2-40B4-BE49-F238E27FC236}">
                  <a16:creationId xmlns:a16="http://schemas.microsoft.com/office/drawing/2014/main" id="{64F33ADC-56B7-F4B8-DD87-C45D277175DA}"/>
                </a:ext>
              </a:extLst>
            </p:cNvPr>
            <p:cNvSpPr/>
            <p:nvPr/>
          </p:nvSpPr>
          <p:spPr>
            <a:xfrm>
              <a:off x="5903062" y="2217913"/>
              <a:ext cx="3132449" cy="2724109"/>
            </a:xfrm>
            <a:prstGeom prst="roundRect">
              <a:avLst/>
            </a:prstGeom>
            <a:noFill/>
            <a:ln>
              <a:solidFill>
                <a:schemeClr val="accent1">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lvl="2"/>
              <a:endParaRPr lang="en-US" sz="1200">
                <a:solidFill>
                  <a:schemeClr val="tx1"/>
                </a:solidFill>
                <a:latin typeface="Century Gothic"/>
              </a:endParaRPr>
            </a:p>
            <a:p>
              <a:pPr marL="171450" lvl="2" indent="-171450">
                <a:buChar char="•"/>
              </a:pPr>
              <a:r>
                <a:rPr lang="en-US" sz="1200" dirty="0">
                  <a:solidFill>
                    <a:schemeClr val="tx1"/>
                  </a:solidFill>
                  <a:latin typeface="Century Gothic"/>
                </a:rPr>
                <a:t>Filters are easy to apply and </a:t>
              </a:r>
              <a:r>
                <a:rPr lang="en-US" sz="1200" b="1" dirty="0">
                  <a:solidFill>
                    <a:schemeClr val="tx1"/>
                  </a:solidFill>
                  <a:latin typeface="Century Gothic"/>
                </a:rPr>
                <a:t>Intuitive</a:t>
              </a:r>
            </a:p>
            <a:p>
              <a:pPr lvl="2"/>
              <a:endParaRPr lang="en-US" sz="1200">
                <a:solidFill>
                  <a:schemeClr val="tx1"/>
                </a:solidFill>
                <a:latin typeface="Century Gothic" panose="020B0502020202020204" pitchFamily="34" charset="0"/>
              </a:endParaRPr>
            </a:p>
            <a:p>
              <a:pPr marL="171450" lvl="2" indent="-171450">
                <a:buChar char="•"/>
              </a:pPr>
              <a:r>
                <a:rPr lang="en-US" sz="1200" b="1" dirty="0">
                  <a:solidFill>
                    <a:schemeClr val="tx1"/>
                  </a:solidFill>
                  <a:latin typeface="Century Gothic"/>
                </a:rPr>
                <a:t>Interactive</a:t>
              </a:r>
              <a:r>
                <a:rPr lang="en-US" sz="1200" dirty="0">
                  <a:solidFill>
                    <a:schemeClr val="tx1"/>
                  </a:solidFill>
                  <a:latin typeface="Century Gothic"/>
                </a:rPr>
                <a:t> and responds dynamically to filters</a:t>
              </a:r>
            </a:p>
            <a:p>
              <a:pPr lvl="2"/>
              <a:endParaRPr lang="en-US" sz="1200">
                <a:solidFill>
                  <a:schemeClr val="tx1"/>
                </a:solidFill>
                <a:latin typeface="Century Gothic"/>
              </a:endParaRPr>
            </a:p>
            <a:p>
              <a:pPr marL="171450" lvl="2" indent="-171450">
                <a:buChar char="•"/>
              </a:pPr>
              <a:r>
                <a:rPr lang="en-US" sz="1200" dirty="0">
                  <a:solidFill>
                    <a:schemeClr val="tx1"/>
                  </a:solidFill>
                  <a:latin typeface="Century Gothic"/>
                </a:rPr>
                <a:t>Products </a:t>
              </a:r>
              <a:r>
                <a:rPr lang="en-US" sz="1200" b="1" dirty="0">
                  <a:solidFill>
                    <a:schemeClr val="tx1"/>
                  </a:solidFill>
                  <a:latin typeface="Century Gothic"/>
                </a:rPr>
                <a:t>presented by drug rating</a:t>
              </a:r>
              <a:r>
                <a:rPr lang="en-US" sz="1200" dirty="0">
                  <a:solidFill>
                    <a:schemeClr val="tx1"/>
                  </a:solidFill>
                  <a:latin typeface="Century Gothic"/>
                </a:rPr>
                <a:t> in descending order</a:t>
              </a:r>
            </a:p>
            <a:p>
              <a:pPr marL="171450" lvl="2" indent="-171450">
                <a:buChar char="•"/>
              </a:pPr>
              <a:endParaRPr lang="en-US" sz="1200">
                <a:solidFill>
                  <a:schemeClr val="tx1"/>
                </a:solidFill>
                <a:latin typeface="Century Gothic" panose="020B0502020202020204" pitchFamily="34" charset="0"/>
              </a:endParaRPr>
            </a:p>
            <a:p>
              <a:pPr marL="171450" lvl="2" indent="-171450">
                <a:buChar char="•"/>
              </a:pPr>
              <a:endParaRPr lang="en-US" sz="1200">
                <a:solidFill>
                  <a:schemeClr val="tx1"/>
                </a:solidFill>
                <a:latin typeface="Century Gothic" panose="020B0502020202020204" pitchFamily="34" charset="0"/>
              </a:endParaRPr>
            </a:p>
          </p:txBody>
        </p:sp>
        <p:sp>
          <p:nvSpPr>
            <p:cNvPr id="53" name="TextBox 52">
              <a:extLst>
                <a:ext uri="{FF2B5EF4-FFF2-40B4-BE49-F238E27FC236}">
                  <a16:creationId xmlns:a16="http://schemas.microsoft.com/office/drawing/2014/main" id="{FC346010-8D38-EA8E-A27C-33C5B43FD05E}"/>
                </a:ext>
              </a:extLst>
            </p:cNvPr>
            <p:cNvSpPr txBox="1"/>
            <p:nvPr/>
          </p:nvSpPr>
          <p:spPr>
            <a:xfrm>
              <a:off x="5578828" y="2009377"/>
              <a:ext cx="3362181" cy="271612"/>
            </a:xfrm>
            <a:prstGeom prst="rect">
              <a:avLst/>
            </a:prstGeom>
            <a:solidFill>
              <a:schemeClr val="accent1">
                <a:lumMod val="60000"/>
                <a:lumOff val="40000"/>
              </a:schemeClr>
            </a:solidFill>
            <a:ln>
              <a:solidFill>
                <a:schemeClr val="accent1">
                  <a:lumMod val="60000"/>
                  <a:lumOff val="40000"/>
                </a:schemeClr>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rtl="0">
                <a:lnSpc>
                  <a:spcPct val="100000"/>
                </a:lnSpc>
                <a:spcBef>
                  <a:spcPts val="0"/>
                </a:spcBef>
                <a:spcAft>
                  <a:spcPts val="0"/>
                </a:spcAft>
                <a:buClr>
                  <a:srgbClr val="000000"/>
                </a:buClr>
                <a:buSzPts val="1400"/>
                <a:buFont typeface="Arial"/>
                <a:buNone/>
              </a:pPr>
              <a:r>
                <a:rPr lang="en-US" b="1" i="0" u="none" strike="noStrike" cap="none" dirty="0">
                  <a:solidFill>
                    <a:srgbClr val="FFFFFF"/>
                  </a:solidFill>
                  <a:latin typeface="Century Gothic" panose="020B0502020202020204" pitchFamily="34" charset="0"/>
                  <a:ea typeface="Century Gothic"/>
                  <a:cs typeface="Century Gothic"/>
                  <a:sym typeface="Century Gothic"/>
                </a:rPr>
                <a:t>Frontend</a:t>
              </a:r>
              <a:endParaRPr lang="en-US" b="1" i="0" u="none" strike="noStrike" cap="none" dirty="0">
                <a:solidFill>
                  <a:srgbClr val="FFFFFF"/>
                </a:solidFill>
                <a:highlight>
                  <a:srgbClr val="FFFF00"/>
                </a:highlight>
                <a:latin typeface="Century Gothic" panose="020B0502020202020204" pitchFamily="34" charset="0"/>
                <a:ea typeface="Century Gothic"/>
                <a:cs typeface="Century Gothic"/>
                <a:sym typeface="Century Gothic"/>
              </a:endParaRPr>
            </a:p>
          </p:txBody>
        </p:sp>
      </p:grpSp>
    </p:spTree>
    <p:extLst>
      <p:ext uri="{BB962C8B-B14F-4D97-AF65-F5344CB8AC3E}">
        <p14:creationId xmlns:p14="http://schemas.microsoft.com/office/powerpoint/2010/main" val="409007677"/>
      </p:ext>
    </p:extLst>
  </p:cSld>
  <p:clrMapOvr>
    <a:masterClrMapping/>
  </p:clrMapOvr>
</p:sld>
</file>

<file path=ppt/theme/theme1.xml><?xml version="1.0" encoding="utf-8"?>
<a:theme xmlns:a="http://schemas.openxmlformats.org/drawingml/2006/main" name="Custom Design">
  <a:themeElements>
    <a:clrScheme name="SIBC 2">
      <a:dk1>
        <a:srgbClr val="000000"/>
      </a:dk1>
      <a:lt1>
        <a:srgbClr val="FFFFFF"/>
      </a:lt1>
      <a:dk2>
        <a:srgbClr val="011634"/>
      </a:dk2>
      <a:lt2>
        <a:srgbClr val="BFBFBF"/>
      </a:lt2>
      <a:accent1>
        <a:srgbClr val="1F59A1"/>
      </a:accent1>
      <a:accent2>
        <a:srgbClr val="08A5FF"/>
      </a:accent2>
      <a:accent3>
        <a:srgbClr val="696969"/>
      </a:accent3>
      <a:accent4>
        <a:srgbClr val="BFBFBF"/>
      </a:accent4>
      <a:accent5>
        <a:srgbClr val="92D050"/>
      </a:accent5>
      <a:accent6>
        <a:srgbClr val="BAD87B"/>
      </a:accent6>
      <a:hlink>
        <a:srgbClr val="0852F4"/>
      </a:hlink>
      <a:folHlink>
        <a:srgbClr val="FF00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Design">
  <a:themeElements>
    <a:clrScheme name="SIBC 2">
      <a:dk1>
        <a:srgbClr val="000000"/>
      </a:dk1>
      <a:lt1>
        <a:srgbClr val="FFFFFF"/>
      </a:lt1>
      <a:dk2>
        <a:srgbClr val="011634"/>
      </a:dk2>
      <a:lt2>
        <a:srgbClr val="BFBFBF"/>
      </a:lt2>
      <a:accent1>
        <a:srgbClr val="1F59A1"/>
      </a:accent1>
      <a:accent2>
        <a:srgbClr val="08A5FF"/>
      </a:accent2>
      <a:accent3>
        <a:srgbClr val="696969"/>
      </a:accent3>
      <a:accent4>
        <a:srgbClr val="BFBFBF"/>
      </a:accent4>
      <a:accent5>
        <a:srgbClr val="92D050"/>
      </a:accent5>
      <a:accent6>
        <a:srgbClr val="BAD87B"/>
      </a:accent6>
      <a:hlink>
        <a:srgbClr val="0852F4"/>
      </a:hlink>
      <a:folHlink>
        <a:srgbClr val="FF00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On-screen Show (4:3)</PresentationFormat>
  <Slides>25</Slides>
  <Notes>23</Notes>
  <HiddenSlides>0</HiddenSlides>
  <ScaleCrop>false</ScaleCrop>
  <HeadingPairs>
    <vt:vector size="4" baseType="variant">
      <vt:variant>
        <vt:lpstr>Theme</vt:lpstr>
      </vt:variant>
      <vt:variant>
        <vt:i4>2</vt:i4>
      </vt:variant>
      <vt:variant>
        <vt:lpstr>Slide Titles</vt:lpstr>
      </vt:variant>
      <vt:variant>
        <vt:i4>25</vt:i4>
      </vt:variant>
    </vt:vector>
  </HeadingPairs>
  <TitlesOfParts>
    <vt:vector size="27" baseType="lpstr">
      <vt:lpstr>Custom Design</vt:lpstr>
      <vt:lpstr>Custom Design</vt:lpstr>
      <vt:lpstr>PowerPoint Presentation</vt:lpstr>
      <vt:lpstr>PowerPoint Presentation</vt:lpstr>
      <vt:lpstr>PowerPoint Presentation</vt:lpstr>
      <vt:lpstr>Cardinal Health Introduction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Federico Ivanissevich</dc:creator>
  <cp:revision>46</cp:revision>
  <dcterms:created xsi:type="dcterms:W3CDTF">2018-11-14T18:24:31Z</dcterms:created>
  <dcterms:modified xsi:type="dcterms:W3CDTF">2024-04-01T04:45:49Z</dcterms:modified>
</cp:coreProperties>
</file>